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0" r:id="rId3"/>
    <p:sldId id="391" r:id="rId4"/>
    <p:sldId id="1043" r:id="rId5"/>
    <p:sldId id="1044" r:id="rId6"/>
    <p:sldId id="1046" r:id="rId7"/>
    <p:sldId id="1129" r:id="rId8"/>
    <p:sldId id="1130" r:id="rId9"/>
    <p:sldId id="1131" r:id="rId10"/>
    <p:sldId id="1054" r:id="rId11"/>
    <p:sldId id="1041" r:id="rId12"/>
    <p:sldId id="1062" r:id="rId13"/>
    <p:sldId id="1143" r:id="rId14"/>
    <p:sldId id="1064" r:id="rId15"/>
    <p:sldId id="1047" r:id="rId16"/>
    <p:sldId id="1048" r:id="rId17"/>
    <p:sldId id="1056" r:id="rId18"/>
    <p:sldId id="1060" r:id="rId19"/>
    <p:sldId id="1063" r:id="rId20"/>
    <p:sldId id="1050" r:id="rId21"/>
    <p:sldId id="1059" r:id="rId22"/>
    <p:sldId id="1132" r:id="rId23"/>
    <p:sldId id="1052" r:id="rId24"/>
    <p:sldId id="1133" r:id="rId26"/>
    <p:sldId id="1134" r:id="rId27"/>
    <p:sldId id="1135" r:id="rId28"/>
    <p:sldId id="1136" r:id="rId29"/>
    <p:sldId id="1137" r:id="rId30"/>
    <p:sldId id="1138" r:id="rId31"/>
    <p:sldId id="1139" r:id="rId32"/>
    <p:sldId id="1140" r:id="rId33"/>
    <p:sldId id="1141" r:id="rId34"/>
    <p:sldId id="1142" r:id="rId35"/>
    <p:sldId id="321" r:id="rId36"/>
    <p:sldId id="256" r:id="rId37"/>
    <p:sldId id="394" r:id="rId38"/>
    <p:sldId id="323" r:id="rId39"/>
    <p:sldId id="927" r:id="rId40"/>
    <p:sldId id="325" r:id="rId41"/>
    <p:sldId id="258" r:id="rId42"/>
    <p:sldId id="326" r:id="rId43"/>
    <p:sldId id="259" r:id="rId44"/>
    <p:sldId id="395" r:id="rId45"/>
    <p:sldId id="928" r:id="rId46"/>
    <p:sldId id="260" r:id="rId47"/>
    <p:sldId id="262" r:id="rId48"/>
    <p:sldId id="293" r:id="rId49"/>
    <p:sldId id="397" r:id="rId50"/>
    <p:sldId id="264" r:id="rId51"/>
    <p:sldId id="265" r:id="rId52"/>
    <p:sldId id="773" r:id="rId53"/>
    <p:sldId id="266" r:id="rId54"/>
    <p:sldId id="398" r:id="rId55"/>
    <p:sldId id="774" r:id="rId56"/>
    <p:sldId id="267" r:id="rId57"/>
    <p:sldId id="775" r:id="rId58"/>
    <p:sldId id="1066" r:id="rId59"/>
    <p:sldId id="1067" r:id="rId60"/>
    <p:sldId id="1068" r:id="rId61"/>
    <p:sldId id="278" r:id="rId62"/>
    <p:sldId id="476" r:id="rId63"/>
    <p:sldId id="526" r:id="rId64"/>
    <p:sldId id="279" r:id="rId65"/>
    <p:sldId id="1122" r:id="rId66"/>
    <p:sldId id="569" r:id="rId67"/>
    <p:sldId id="609" r:id="rId68"/>
    <p:sldId id="287" r:id="rId69"/>
    <p:sldId id="610" r:id="rId70"/>
    <p:sldId id="316" r:id="rId71"/>
    <p:sldId id="930" r:id="rId72"/>
    <p:sldId id="1123" r:id="rId73"/>
    <p:sldId id="295" r:id="rId74"/>
    <p:sldId id="297" r:id="rId75"/>
    <p:sldId id="643" r:id="rId76"/>
    <p:sldId id="1146" r:id="rId77"/>
    <p:sldId id="1175" r:id="rId78"/>
    <p:sldId id="1148" r:id="rId79"/>
    <p:sldId id="1147" r:id="rId80"/>
    <p:sldId id="1149" r:id="rId81"/>
    <p:sldId id="1177" r:id="rId82"/>
    <p:sldId id="1178" r:id="rId83"/>
    <p:sldId id="1150" r:id="rId84"/>
    <p:sldId id="1151" r:id="rId85"/>
    <p:sldId id="1152" r:id="rId86"/>
    <p:sldId id="1153" r:id="rId87"/>
    <p:sldId id="1154" r:id="rId88"/>
    <p:sldId id="1155" r:id="rId89"/>
    <p:sldId id="1156" r:id="rId90"/>
    <p:sldId id="1157" r:id="rId91"/>
    <p:sldId id="1158" r:id="rId92"/>
    <p:sldId id="1159" r:id="rId93"/>
    <p:sldId id="1160" r:id="rId94"/>
    <p:sldId id="1161" r:id="rId95"/>
    <p:sldId id="1162" r:id="rId96"/>
    <p:sldId id="1163" r:id="rId97"/>
    <p:sldId id="1164" r:id="rId98"/>
    <p:sldId id="1174" r:id="rId99"/>
    <p:sldId id="1165" r:id="rId100"/>
    <p:sldId id="1166" r:id="rId101"/>
    <p:sldId id="1168" r:id="rId102"/>
    <p:sldId id="1169" r:id="rId103"/>
    <p:sldId id="1170" r:id="rId104"/>
    <p:sldId id="1171" r:id="rId105"/>
    <p:sldId id="1172" r:id="rId106"/>
    <p:sldId id="1173" r:id="rId107"/>
    <p:sldId id="1125" r:id="rId108"/>
    <p:sldId id="1108" r:id="rId109"/>
    <p:sldId id="1110" r:id="rId110"/>
    <p:sldId id="1111" r:id="rId111"/>
    <p:sldId id="1112" r:id="rId112"/>
    <p:sldId id="1117" r:id="rId113"/>
    <p:sldId id="1113" r:id="rId114"/>
    <p:sldId id="1114" r:id="rId115"/>
    <p:sldId id="1115" r:id="rId116"/>
    <p:sldId id="1116" r:id="rId117"/>
    <p:sldId id="1176" r:id="rId118"/>
    <p:sldId id="1069" r:id="rId119"/>
    <p:sldId id="1090" r:id="rId120"/>
    <p:sldId id="1091" r:id="rId121"/>
    <p:sldId id="1092" r:id="rId122"/>
    <p:sldId id="1093" r:id="rId123"/>
    <p:sldId id="1118" r:id="rId124"/>
    <p:sldId id="1094" r:id="rId125"/>
    <p:sldId id="1095" r:id="rId126"/>
    <p:sldId id="1096" r:id="rId127"/>
    <p:sldId id="1098" r:id="rId128"/>
    <p:sldId id="1099" r:id="rId129"/>
    <p:sldId id="1097" r:id="rId130"/>
    <p:sldId id="1100" r:id="rId131"/>
    <p:sldId id="1101" r:id="rId132"/>
    <p:sldId id="1102" r:id="rId133"/>
    <p:sldId id="1103" r:id="rId134"/>
    <p:sldId id="1104" r:id="rId135"/>
    <p:sldId id="1105" r:id="rId136"/>
    <p:sldId id="1107" r:id="rId137"/>
    <p:sldId id="1120" r:id="rId13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B3"/>
    <a:srgbClr val="FF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05" autoAdjust="0"/>
  </p:normalViewPr>
  <p:slideViewPr>
    <p:cSldViewPr>
      <p:cViewPr varScale="1">
        <p:scale>
          <a:sx n="90" d="100"/>
          <a:sy n="90" d="100"/>
        </p:scale>
        <p:origin x="645" y="42"/>
      </p:cViewPr>
      <p:guideLst>
        <p:guide orient="horz" pos="2208"/>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1" Type="http://schemas.openxmlformats.org/officeDocument/2006/relationships/tableStyles" Target="tableStyles.xml"/><Relationship Id="rId140" Type="http://schemas.openxmlformats.org/officeDocument/2006/relationships/viewProps" Target="viewProps.xml"/><Relationship Id="rId14" Type="http://schemas.openxmlformats.org/officeDocument/2006/relationships/slide" Target="slides/slide12.xml"/><Relationship Id="rId139" Type="http://schemas.openxmlformats.org/officeDocument/2006/relationships/presProps" Target="presProps.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3.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image" Target="../media/image1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smtClean="0"/>
            </a:lvl1pPr>
          </a:lstStyle>
          <a:p>
            <a:pPr>
              <a:defRPr/>
            </a:pPr>
            <a:fld id="{1A159408-2E59-422F-B1C6-30FC45ACAE9F}"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anose="020B0604020202020204" pitchFamily="34" charset="0"/>
              <a:buNone/>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buFont typeface="Arial" panose="020B0604020202020204" pitchFamily="34" charset="0"/>
              <a:buNone/>
              <a:defRPr sz="1200" smtClean="0"/>
            </a:lvl1pPr>
          </a:lstStyle>
          <a:p>
            <a:pPr>
              <a:defRPr/>
            </a:pPr>
            <a:fld id="{07C1EE20-DA72-4E1B-AB9F-5B79C432248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334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defTabSz="9334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defTabSz="93345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defTabSz="93345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defTabSz="93345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C3DA8A1-7297-46A0-8FFD-04FFC0FBEA6F}"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bwMode="auto">
          <a:xfrm>
            <a:off x="879475" y="733425"/>
            <a:ext cx="4889500" cy="36687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3E2AAD5-98F0-4415-B5B3-58027E9B8D41}"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5794024-5D17-428A-ACA8-7B4C6C7C665B}"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F5E9B82-DFB2-41D1-9D69-A77CB51A770A}"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BCDE613-5ACD-4397-96FF-7AC78D0BD6C7}"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0F1D76B9-3535-41A8-B62C-D69166BA6E3D}"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963AC89A-44E7-44DF-B6D3-59AE1BF1CC07}"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457200" y="1600200"/>
            <a:ext cx="4038600" cy="21859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half" idx="3"/>
          </p:nvPr>
        </p:nvSpPr>
        <p:spPr>
          <a:xfrm>
            <a:off x="457200" y="3938588"/>
            <a:ext cx="8229600" cy="21875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6CF4D1D1-4693-4794-819C-747BE92803D3}"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21C0FB8-5A54-45F6-AC21-680C76DD770C}"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DD5559-C54A-432C-9056-AA1ABCC7EA82}"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687D6D4D-679B-457F-A8AA-5FA2593DFE47}"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70296058-FC63-4891-BEC5-D76706F15F87}"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C8BEB7B6-0453-4939-A3B2-80231D6F8E97}"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2299A4DE-E20E-43D0-88AF-4AE5DC6ABF8B}"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948A3C5-EEE2-4DBF-92B0-D629E15B5230}"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86AE8D0-B56E-40C6-B1E3-DA3D1CF11DB7}"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a:defRPr/>
            </a:pPr>
            <a:fld id="{AE6FA192-1104-4C44-8904-9AF8B68DFA36}"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4.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jpe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jpeg"/></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oleObject" Target="../embeddings/oleObject15.bin"/></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png"/></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image" Target="../media/image116.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oleObject" Target="../embeddings/oleObject17.bin"/><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oleObject" Target="../embeddings/oleObject16.bin"/></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jpe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em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2.xml"/><Relationship Id="rId4" Type="http://schemas.openxmlformats.org/officeDocument/2006/relationships/image" Target="../media/image29.wmf"/><Relationship Id="rId3" Type="http://schemas.openxmlformats.org/officeDocument/2006/relationships/oleObject" Target="../embeddings/oleObject4.bin"/><Relationship Id="rId2" Type="http://schemas.openxmlformats.org/officeDocument/2006/relationships/image" Target="../media/image28.wmf"/><Relationship Id="rId1"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jpeg"/></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oleObject" Target="../embeddings/oleObject11.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5.png"/><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emf"/></Relationships>
</file>

<file path=ppt/slides/_rels/slide78.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oleObject" Target="../embeddings/oleObject12.bin"/><Relationship Id="rId1" Type="http://schemas.openxmlformats.org/officeDocument/2006/relationships/image" Target="../media/image7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emf"/><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e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emf"/><Relationship Id="rId1"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emf"/><Relationship Id="rId1" Type="http://schemas.openxmlformats.org/officeDocument/2006/relationships/image" Target="../media/image88.png"/></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emf"/><Relationship Id="rId1" Type="http://schemas.openxmlformats.org/officeDocument/2006/relationships/image" Target="../media/image90.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2.xml"/><Relationship Id="rId2" Type="http://schemas.openxmlformats.org/officeDocument/2006/relationships/image" Target="../media/image92.png"/><Relationship Id="rId1" Type="http://schemas.openxmlformats.org/officeDocument/2006/relationships/oleObject" Target="../embeddings/oleObject13.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oleObject" Target="../embeddings/oleObject14.bin"/></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7968E4A-FD4E-45A8-8C68-37908B82FA89}" type="slidenum">
              <a:rPr lang="zh-CN" altLang="en-US" sz="1400"/>
            </a:fld>
            <a:endParaRPr lang="en-US" altLang="zh-CN" sz="1400"/>
          </a:p>
        </p:txBody>
      </p:sp>
      <p:sp>
        <p:nvSpPr>
          <p:cNvPr id="3075" name="Text Box 2"/>
          <p:cNvSpPr>
            <a:spLocks noGrp="1" noChangeArrowheads="1"/>
          </p:cNvSpPr>
          <p:nvPr>
            <p:ph type="title"/>
          </p:nvPr>
        </p:nvSpPr>
        <p:spPr>
          <a:xfrm>
            <a:off x="457428" y="609674"/>
            <a:ext cx="8686572" cy="2209768"/>
          </a:xfrm>
          <a:noFill/>
        </p:spPr>
        <p:txBody>
          <a:bodyPr/>
          <a:lstStyle/>
          <a:p>
            <a:pPr eaLnBrk="1" hangingPunct="1">
              <a:lnSpc>
                <a:spcPct val="150000"/>
              </a:lnSpc>
            </a:pPr>
            <a:r>
              <a:rPr lang="zh-CN" altLang="en-US" b="1" dirty="0">
                <a:solidFill>
                  <a:srgbClr val="FF0000"/>
                </a:solidFill>
                <a:latin typeface="黑体" panose="02010609060101010101" pitchFamily="49" charset="-122"/>
                <a:ea typeface="黑体" panose="02010609060101010101" pitchFamily="49" charset="-122"/>
              </a:rPr>
              <a:t>纳米尺寸</a:t>
            </a:r>
            <a:r>
              <a:rPr lang="en-US" altLang="zh-CN" b="1" dirty="0">
                <a:solidFill>
                  <a:srgbClr val="FF0000"/>
                </a:solidFill>
                <a:latin typeface="黑体" panose="02010609060101010101" pitchFamily="49" charset="-122"/>
                <a:ea typeface="黑体" panose="02010609060101010101" pitchFamily="49" charset="-122"/>
              </a:rPr>
              <a:t>CMOS</a:t>
            </a:r>
            <a:r>
              <a:rPr lang="zh-CN" altLang="en-US" b="1" dirty="0" smtClean="0">
                <a:solidFill>
                  <a:srgbClr val="FF0000"/>
                </a:solidFill>
                <a:latin typeface="黑体" panose="02010609060101010101" pitchFamily="49" charset="-122"/>
                <a:ea typeface="黑体" panose="02010609060101010101" pitchFamily="49" charset="-122"/>
              </a:rPr>
              <a:t>器件几</a:t>
            </a:r>
            <a:r>
              <a:rPr lang="zh-CN" altLang="en-US" b="1" dirty="0">
                <a:solidFill>
                  <a:srgbClr val="FF0000"/>
                </a:solidFill>
                <a:latin typeface="黑体" panose="02010609060101010101" pitchFamily="49" charset="-122"/>
                <a:ea typeface="黑体" panose="02010609060101010101" pitchFamily="49" charset="-122"/>
              </a:rPr>
              <a:t>个相关</a:t>
            </a:r>
            <a:r>
              <a:rPr lang="zh-CN" altLang="en-US" b="1" dirty="0" smtClean="0">
                <a:solidFill>
                  <a:srgbClr val="FF0000"/>
                </a:solidFill>
                <a:latin typeface="黑体" panose="02010609060101010101" pitchFamily="49" charset="-122"/>
                <a:ea typeface="黑体" panose="02010609060101010101" pitchFamily="49" charset="-122"/>
              </a:rPr>
              <a:t>问题</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2" name="文本框 1"/>
          <p:cNvSpPr txBox="1"/>
          <p:nvPr/>
        </p:nvSpPr>
        <p:spPr>
          <a:xfrm>
            <a:off x="990694" y="2971812"/>
            <a:ext cx="2642070" cy="2597827"/>
          </a:xfrm>
          <a:prstGeom prst="rect">
            <a:avLst/>
          </a:prstGeom>
          <a:noFill/>
        </p:spPr>
        <p:txBody>
          <a:bodyPr wrap="none" rtlCol="0">
            <a:spAutoFit/>
          </a:bodyPr>
          <a:lstStyle/>
          <a:p>
            <a:pPr>
              <a:lnSpc>
                <a:spcPct val="150000"/>
              </a:lnSpc>
            </a:pPr>
            <a:r>
              <a:rPr lang="en-US" altLang="zh-CN" sz="2800" dirty="0" smtClean="0"/>
              <a:t>Moore’s law</a:t>
            </a:r>
            <a:endParaRPr lang="en-US" altLang="zh-CN" sz="2800" dirty="0" smtClean="0"/>
          </a:p>
          <a:p>
            <a:pPr>
              <a:lnSpc>
                <a:spcPct val="150000"/>
              </a:lnSpc>
            </a:pPr>
            <a:r>
              <a:rPr lang="en-US" altLang="zh-CN" sz="2800" dirty="0" smtClean="0"/>
              <a:t>ITRS</a:t>
            </a:r>
            <a:endParaRPr lang="en-US" altLang="zh-CN" sz="2800" dirty="0" smtClean="0"/>
          </a:p>
          <a:p>
            <a:pPr>
              <a:lnSpc>
                <a:spcPct val="150000"/>
              </a:lnSpc>
            </a:pPr>
            <a:r>
              <a:rPr lang="en-US" altLang="zh-CN" sz="2800" dirty="0" smtClean="0"/>
              <a:t>Scaling down</a:t>
            </a:r>
            <a:endParaRPr lang="en-US" altLang="zh-CN" sz="2800" dirty="0" smtClean="0"/>
          </a:p>
          <a:p>
            <a:pPr>
              <a:lnSpc>
                <a:spcPct val="150000"/>
              </a:lnSpc>
            </a:pPr>
            <a:r>
              <a:rPr lang="en-US" altLang="zh-CN" sz="2800" dirty="0" smtClean="0"/>
              <a:t>Physics limiting</a:t>
            </a:r>
            <a:endParaRPr lang="zh-CN" alt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D9CA74C-971D-403C-B089-5BB2345F5CB4}" type="slidenum">
              <a:rPr lang="zh-CN" altLang="en-US"/>
            </a:fld>
            <a:endParaRPr lang="en-US" altLang="zh-CN"/>
          </a:p>
        </p:txBody>
      </p:sp>
      <p:pic>
        <p:nvPicPr>
          <p:cNvPr id="6147"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400" y="609600"/>
            <a:ext cx="9271000" cy="611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矩形 5"/>
          <p:cNvSpPr>
            <a:spLocks noChangeArrowheads="1"/>
          </p:cNvSpPr>
          <p:nvPr/>
        </p:nvSpPr>
        <p:spPr bwMode="auto">
          <a:xfrm>
            <a:off x="228600" y="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0000"/>
                </a:solidFill>
              </a:rPr>
              <a:t>ITRS </a:t>
            </a:r>
            <a:endParaRPr lang="en-US" altLang="zh-CN" sz="2800">
              <a:solidFill>
                <a:srgbClr val="FF0000"/>
              </a:solidFill>
            </a:endParaRPr>
          </a:p>
        </p:txBody>
      </p:sp>
      <p:sp>
        <p:nvSpPr>
          <p:cNvPr id="6149" name="矩形 7"/>
          <p:cNvSpPr>
            <a:spLocks noChangeArrowheads="1"/>
          </p:cNvSpPr>
          <p:nvPr/>
        </p:nvSpPr>
        <p:spPr bwMode="auto">
          <a:xfrm>
            <a:off x="1447800" y="8255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 </a:t>
            </a:r>
            <a:r>
              <a:rPr lang="en-US" altLang="zh-CN">
                <a:solidFill>
                  <a:srgbClr val="FF0000"/>
                </a:solidFill>
              </a:rPr>
              <a:t>International Technology Roadmap for Semiconductors(2013)</a:t>
            </a:r>
            <a:endParaRPr lang="en-US" altLang="zh-CN">
              <a:solidFill>
                <a:srgbClr val="FF0000"/>
              </a:solidFill>
            </a:endParaRPr>
          </a:p>
        </p:txBody>
      </p:sp>
      <p:sp>
        <p:nvSpPr>
          <p:cNvPr id="2" name="矩形 1"/>
          <p:cNvSpPr/>
          <p:nvPr/>
        </p:nvSpPr>
        <p:spPr bwMode="auto">
          <a:xfrm>
            <a:off x="3429030" y="4571970"/>
            <a:ext cx="5689570" cy="22859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bwMode="auto">
          <a:xfrm>
            <a:off x="3429030" y="5257752"/>
            <a:ext cx="5562454" cy="2285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EF0200E-7D3A-40F9-B422-16B3CDD08D31}" type="slidenum">
              <a:rPr lang="zh-CN" altLang="en-US" sz="1400" smtClean="0"/>
            </a:fld>
            <a:endParaRPr lang="en-US" altLang="zh-CN" sz="1400" smtClean="0"/>
          </a:p>
        </p:txBody>
      </p:sp>
      <p:pic>
        <p:nvPicPr>
          <p:cNvPr id="7168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0863" y="381000"/>
            <a:ext cx="5265737"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Text Box 3"/>
          <p:cNvSpPr txBox="1">
            <a:spLocks noChangeArrowheads="1"/>
          </p:cNvSpPr>
          <p:nvPr/>
        </p:nvSpPr>
        <p:spPr bwMode="auto">
          <a:xfrm>
            <a:off x="288925" y="493713"/>
            <a:ext cx="1149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DIBL</a:t>
            </a:r>
            <a:r>
              <a:rPr lang="zh-CN" altLang="en-US" sz="1800"/>
              <a:t>效应</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2000" advTm="1325"/>
    </mc:Choice>
    <mc:Fallback>
      <p:transition spd="slow" advTm="1325"/>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FE913CC-C6CB-4991-9788-25986D1E5803}" type="slidenum">
              <a:rPr lang="zh-CN" altLang="en-US" sz="1400" smtClean="0"/>
            </a:fld>
            <a:endParaRPr lang="en-US" altLang="zh-CN" sz="1400" smtClean="0"/>
          </a:p>
        </p:txBody>
      </p:sp>
      <p:sp>
        <p:nvSpPr>
          <p:cNvPr id="96259" name="Text Box 2"/>
          <p:cNvSpPr txBox="1">
            <a:spLocks noChangeArrowheads="1"/>
          </p:cNvSpPr>
          <p:nvPr/>
        </p:nvSpPr>
        <p:spPr bwMode="auto">
          <a:xfrm>
            <a:off x="152516" y="304882"/>
            <a:ext cx="92200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smtClean="0">
                <a:solidFill>
                  <a:srgbClr val="3607E5"/>
                </a:solidFill>
                <a:latin typeface="黑体" panose="02010609060101010101" pitchFamily="49" charset="-122"/>
                <a:ea typeface="黑体" panose="02010609060101010101" pitchFamily="49" charset="-122"/>
              </a:rPr>
              <a:t>非对称</a:t>
            </a:r>
            <a:r>
              <a:rPr lang="en-US" altLang="zh-CN" b="1" dirty="0">
                <a:solidFill>
                  <a:srgbClr val="3607E5"/>
                </a:solidFill>
                <a:latin typeface="黑体" panose="02010609060101010101" pitchFamily="49" charset="-122"/>
                <a:ea typeface="黑体" panose="02010609060101010101" pitchFamily="49" charset="-122"/>
              </a:rPr>
              <a:t>HALO</a:t>
            </a:r>
            <a:r>
              <a:rPr lang="zh-CN" altLang="en-US" b="1" dirty="0">
                <a:solidFill>
                  <a:srgbClr val="3607E5"/>
                </a:solidFill>
                <a:latin typeface="黑体" panose="02010609060101010101" pitchFamily="49" charset="-122"/>
                <a:ea typeface="黑体" panose="02010609060101010101" pitchFamily="49" charset="-122"/>
              </a:rPr>
              <a:t>结构</a:t>
            </a:r>
            <a:r>
              <a:rPr lang="en-US" altLang="zh-CN" b="1" dirty="0">
                <a:solidFill>
                  <a:srgbClr val="3607E5"/>
                </a:solidFill>
                <a:latin typeface="黑体" panose="02010609060101010101" pitchFamily="49" charset="-122"/>
                <a:ea typeface="黑体" panose="02010609060101010101" pitchFamily="49" charset="-122"/>
              </a:rPr>
              <a:t>MOS</a:t>
            </a:r>
            <a:r>
              <a:rPr lang="zh-CN" altLang="en-US" b="1" dirty="0">
                <a:solidFill>
                  <a:srgbClr val="3607E5"/>
                </a:solidFill>
                <a:latin typeface="黑体" panose="02010609060101010101" pitchFamily="49" charset="-122"/>
                <a:ea typeface="黑体" panose="02010609060101010101" pitchFamily="49" charset="-122"/>
              </a:rPr>
              <a:t>器件</a:t>
            </a:r>
            <a:r>
              <a:rPr lang="en-US" altLang="zh-CN" b="1" dirty="0">
                <a:solidFill>
                  <a:srgbClr val="3607E5"/>
                </a:solidFill>
                <a:latin typeface="黑体" panose="02010609060101010101" pitchFamily="49" charset="-122"/>
                <a:ea typeface="黑体" panose="02010609060101010101" pitchFamily="49" charset="-122"/>
              </a:rPr>
              <a:t>——</a:t>
            </a:r>
            <a:r>
              <a:rPr lang="zh-CN" altLang="en-US" b="1" dirty="0">
                <a:solidFill>
                  <a:srgbClr val="3607E5"/>
                </a:solidFill>
                <a:latin typeface="黑体" panose="02010609060101010101" pitchFamily="49" charset="-122"/>
                <a:ea typeface="黑体" panose="02010609060101010101" pitchFamily="49" charset="-122"/>
              </a:rPr>
              <a:t>仅在源端引入</a:t>
            </a:r>
            <a:r>
              <a:rPr lang="en-US" altLang="zh-CN" b="1" dirty="0">
                <a:solidFill>
                  <a:srgbClr val="3607E5"/>
                </a:solidFill>
                <a:latin typeface="黑体" panose="02010609060101010101" pitchFamily="49" charset="-122"/>
                <a:ea typeface="黑体" panose="02010609060101010101" pitchFamily="49" charset="-122"/>
              </a:rPr>
              <a:t>HALO</a:t>
            </a:r>
            <a:r>
              <a:rPr lang="zh-CN" altLang="en-US" b="1" dirty="0">
                <a:solidFill>
                  <a:srgbClr val="3607E5"/>
                </a:solidFill>
                <a:latin typeface="黑体" panose="02010609060101010101" pitchFamily="49" charset="-122"/>
                <a:ea typeface="黑体" panose="02010609060101010101" pitchFamily="49" charset="-122"/>
              </a:rPr>
              <a:t>区</a:t>
            </a:r>
            <a:endParaRPr lang="zh-CN" altLang="en-US" b="1" dirty="0">
              <a:solidFill>
                <a:srgbClr val="3607E5"/>
              </a:solidFill>
              <a:latin typeface="黑体" panose="02010609060101010101" pitchFamily="49" charset="-122"/>
              <a:ea typeface="黑体" panose="02010609060101010101" pitchFamily="49" charset="-122"/>
            </a:endParaRPr>
          </a:p>
        </p:txBody>
      </p:sp>
      <p:pic>
        <p:nvPicPr>
          <p:cNvPr id="9626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295400"/>
            <a:ext cx="498316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1" name="Text Box 4"/>
          <p:cNvSpPr txBox="1">
            <a:spLocks noChangeArrowheads="1"/>
          </p:cNvSpPr>
          <p:nvPr/>
        </p:nvSpPr>
        <p:spPr bwMode="auto">
          <a:xfrm>
            <a:off x="6080125" y="1622425"/>
            <a:ext cx="283527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利用非平衡载流子输运特性，使沟道靠近源端处电场增大，实现过冲，增大驱动电流，同时由于漏端电场相应减小，可以降低器件热载流子效应。</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2000" advTm="8918"/>
    </mc:Choice>
    <mc:Fallback>
      <p:transition spd="slow" advTm="8918"/>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4CE348-09C8-4F7A-A0AF-38E68B291C14}" type="slidenum">
              <a:rPr lang="zh-CN" altLang="en-US" sz="1400" smtClean="0"/>
            </a:fld>
            <a:endParaRPr lang="en-US" altLang="zh-CN" sz="1400" smtClean="0"/>
          </a:p>
        </p:txBody>
      </p:sp>
      <p:pic>
        <p:nvPicPr>
          <p:cNvPr id="9728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62484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4" name="Text Box 3"/>
          <p:cNvSpPr txBox="1">
            <a:spLocks noChangeArrowheads="1"/>
          </p:cNvSpPr>
          <p:nvPr/>
        </p:nvSpPr>
        <p:spPr bwMode="auto">
          <a:xfrm>
            <a:off x="5851525" y="1179513"/>
            <a:ext cx="3155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非对称反向模式：漏端</a:t>
            </a:r>
            <a:r>
              <a:rPr lang="en-US" altLang="zh-CN" sz="1800"/>
              <a:t>HALO.</a:t>
            </a:r>
            <a:endParaRPr lang="en-US" altLang="zh-CN" sz="1800"/>
          </a:p>
        </p:txBody>
      </p:sp>
      <p:sp>
        <p:nvSpPr>
          <p:cNvPr id="2" name="墨迹 1"/>
          <p:cNvSpPr/>
          <p:nvPr/>
        </p:nvSpPr>
        <p:spPr bwMode="auto">
          <a:xfrm>
            <a:off x="2619720" y="3831840"/>
            <a:ext cx="2385360" cy="17168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04879"/>
    </mc:Choice>
    <mc:Fallback>
      <p:transition spd="slow" advTm="104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CF41FED-6F74-4FD1-BFF8-296F47388C2C}" type="slidenum">
              <a:rPr lang="zh-CN" altLang="en-US" sz="1400" smtClean="0"/>
            </a:fld>
            <a:endParaRPr lang="en-US" altLang="zh-CN" sz="1400" smtClean="0"/>
          </a:p>
        </p:txBody>
      </p:sp>
      <p:pic>
        <p:nvPicPr>
          <p:cNvPr id="9830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563" y="1338263"/>
            <a:ext cx="852487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墨迹 1"/>
          <p:cNvSpPr/>
          <p:nvPr/>
        </p:nvSpPr>
        <p:spPr bwMode="auto">
          <a:xfrm>
            <a:off x="508680" y="2534760"/>
            <a:ext cx="3219120" cy="15861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49802"/>
    </mc:Choice>
    <mc:Fallback>
      <p:transition spd="slow" advTm="49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05A048F-0F50-4237-BAE1-62890D3B6736}" type="slidenum">
              <a:rPr lang="zh-CN" altLang="en-US" sz="1400" smtClean="0"/>
            </a:fld>
            <a:endParaRPr lang="en-US" altLang="zh-CN" sz="1400" smtClean="0"/>
          </a:p>
        </p:txBody>
      </p:sp>
      <p:pic>
        <p:nvPicPr>
          <p:cNvPr id="993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838200"/>
            <a:ext cx="8515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1141"/>
    </mc:Choice>
    <mc:Fallback>
      <p:transition spd="slow" advTm="1141"/>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标题 1"/>
          <p:cNvSpPr txBox="1"/>
          <p:nvPr/>
        </p:nvSpPr>
        <p:spPr>
          <a:xfrm>
            <a:off x="228714" y="2255570"/>
            <a:ext cx="82296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zh-CN"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新型结构纳米</a:t>
            </a:r>
            <a:r>
              <a:rPr lang="en-US" altLang="zh-CN"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CMOS</a:t>
            </a:r>
            <a:r>
              <a:rPr lang="zh-CN" altLang="zh-CN"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器件</a:t>
            </a:r>
            <a:endParaRPr lang="zh-CN" altLang="en-US"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7906"/>
    </mc:Choice>
    <mc:Fallback>
      <p:transition spd="slow" advTm="47906"/>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963AC89A-44E7-44DF-B6D3-59AE1BF1CC07}" type="slidenum">
              <a:rPr lang="zh-CN" altLang="en-US" smtClean="0"/>
            </a:fld>
            <a:endParaRPr lang="en-US" altLang="zh-CN"/>
          </a:p>
        </p:txBody>
      </p:sp>
      <p:pic>
        <p:nvPicPr>
          <p:cNvPr id="7" name="图片 6"/>
          <p:cNvPicPr/>
          <p:nvPr/>
        </p:nvPicPr>
        <p:blipFill>
          <a:blip r:embed="rId1">
            <a:extLst>
              <a:ext uri="{28A0092B-C50C-407E-A947-70E740481C1C}">
                <a14:useLocalDpi xmlns:a14="http://schemas.microsoft.com/office/drawing/2010/main" val="0"/>
              </a:ext>
            </a:extLst>
          </a:blip>
          <a:stretch>
            <a:fillRect/>
          </a:stretch>
        </p:blipFill>
        <p:spPr>
          <a:xfrm>
            <a:off x="1143090" y="2209832"/>
            <a:ext cx="6675030" cy="3809900"/>
          </a:xfrm>
          <a:prstGeom prst="rect">
            <a:avLst/>
          </a:prstGeom>
        </p:spPr>
      </p:pic>
      <p:sp>
        <p:nvSpPr>
          <p:cNvPr id="8" name="标题 7"/>
          <p:cNvSpPr txBox="1">
            <a:spLocks noGrp="1"/>
          </p:cNvSpPr>
          <p:nvPr>
            <p:ph type="title"/>
          </p:nvPr>
        </p:nvSpPr>
        <p:spPr>
          <a:xfrm>
            <a:off x="457200" y="274638"/>
            <a:ext cx="8229600" cy="1143000"/>
          </a:xfrm>
          <a:prstGeom prst="rect">
            <a:avLst/>
          </a:prstGeom>
          <a:noFill/>
        </p:spPr>
        <p:txBody>
          <a:bodyPr wrap="none" rtlCol="0">
            <a:spAutoFit/>
          </a:bodyPr>
          <a:lstStyle/>
          <a:p>
            <a:r>
              <a:rPr lang="en-US" altLang="zh-CN" sz="4400" b="1" dirty="0" err="1">
                <a:solidFill>
                  <a:srgbClr val="FF0000"/>
                </a:solidFill>
              </a:rPr>
              <a:t>SOI</a:t>
            </a:r>
            <a:r>
              <a:rPr lang="zh-CN" altLang="en-US" sz="4400" b="1" dirty="0">
                <a:solidFill>
                  <a:srgbClr val="FF0000"/>
                </a:solidFill>
              </a:rPr>
              <a:t>器件的优势</a:t>
            </a:r>
            <a:endParaRPr lang="zh-CN" altLang="en-US" sz="44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1757"/>
    </mc:Choice>
    <mc:Fallback>
      <p:transition spd="slow" advTm="41757"/>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1066892" y="1534242"/>
            <a:ext cx="7391314" cy="4949108"/>
          </a:xfrm>
          <a:prstGeom prst="rect">
            <a:avLst/>
          </a:prstGeom>
        </p:spPr>
      </p:pic>
      <p:sp>
        <p:nvSpPr>
          <p:cNvPr id="3" name="墨迹 2"/>
          <p:cNvSpPr/>
          <p:nvPr/>
        </p:nvSpPr>
        <p:spPr bwMode="auto">
          <a:xfrm>
            <a:off x="1441800" y="469440"/>
            <a:ext cx="7192800" cy="45561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00950"/>
    </mc:Choice>
    <mc:Fallback>
      <p:transition spd="slow" advTm="100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457308" y="533602"/>
            <a:ext cx="8381780" cy="4800474"/>
          </a:xfrm>
          <a:prstGeom prst="rect">
            <a:avLst/>
          </a:prstGeom>
        </p:spPr>
      </p:pic>
      <p:sp>
        <p:nvSpPr>
          <p:cNvPr id="4" name="矩形 3"/>
          <p:cNvSpPr/>
          <p:nvPr/>
        </p:nvSpPr>
        <p:spPr>
          <a:xfrm>
            <a:off x="914436" y="5637792"/>
            <a:ext cx="7467524" cy="954107"/>
          </a:xfrm>
          <a:prstGeom prst="rect">
            <a:avLst/>
          </a:prstGeom>
        </p:spPr>
        <p:txBody>
          <a:bodyPr wrap="square">
            <a:spAutoFit/>
          </a:bodyPr>
          <a:lstStyle/>
          <a:p>
            <a:pPr algn="ctr">
              <a:spcAft>
                <a:spcPts val="0"/>
              </a:spcAft>
            </a:pPr>
            <a:r>
              <a:rPr lang="en-US" altLang="zh-CN" kern="100" dirty="0">
                <a:latin typeface="宋体" panose="02010600030101010101" pitchFamily="2" charset="-122"/>
                <a:ea typeface="黑体" panose="02010609060101010101" pitchFamily="49" charset="-122"/>
                <a:cs typeface="Times New Roman" panose="02020603050405020304" pitchFamily="18" charset="0"/>
              </a:rPr>
              <a:t>(a)</a:t>
            </a:r>
            <a:r>
              <a:rPr lang="en-US" altLang="zh-CN" kern="100" dirty="0" err="1">
                <a:latin typeface="宋体" panose="02010600030101010101" pitchFamily="2" charset="-122"/>
                <a:ea typeface="黑体" panose="02010609060101010101" pitchFamily="49" charset="-122"/>
                <a:cs typeface="Times New Roman" panose="02020603050405020304" pitchFamily="18" charset="0"/>
              </a:rPr>
              <a:t>SOI</a:t>
            </a:r>
            <a:r>
              <a:rPr lang="en-US" altLang="zh-CN" kern="100" dirty="0">
                <a:latin typeface="宋体" panose="02010600030101010101" pitchFamily="2" charset="-122"/>
                <a:ea typeface="黑体" panose="02010609060101010101" pitchFamily="49" charset="-122"/>
                <a:cs typeface="Times New Roman" panose="02020603050405020304" pitchFamily="18" charset="0"/>
              </a:rPr>
              <a:t> </a:t>
            </a:r>
            <a:r>
              <a:rPr lang="en-US" altLang="zh-CN" kern="100" dirty="0" err="1">
                <a:latin typeface="宋体" panose="02010600030101010101" pitchFamily="2" charset="-122"/>
                <a:ea typeface="黑体" panose="02010609060101010101" pitchFamily="49" charset="-122"/>
                <a:cs typeface="Times New Roman" panose="02020603050405020304" pitchFamily="18" charset="0"/>
              </a:rPr>
              <a:t>MOSFET</a:t>
            </a:r>
            <a:r>
              <a:rPr lang="zh-CN" altLang="zh-CN" kern="100" dirty="0">
                <a:latin typeface="Calibri Light" panose="020F0302020204030204" pitchFamily="34" charset="0"/>
                <a:cs typeface="Times New Roman" panose="02020603050405020304" pitchFamily="18" charset="0"/>
              </a:rPr>
              <a:t>：</a:t>
            </a:r>
            <a:r>
              <a:rPr lang="en-US" altLang="zh-CN" kern="100" dirty="0">
                <a:latin typeface="Calibri Light" panose="020F0302020204030204" pitchFamily="34" charset="0"/>
                <a:cs typeface="Times New Roman" panose="02020603050405020304" pitchFamily="18" charset="0"/>
              </a:rPr>
              <a:t>LG</a:t>
            </a:r>
            <a:r>
              <a:rPr lang="zh-CN" altLang="zh-CN" kern="100" dirty="0">
                <a:latin typeface="Calibri Light" panose="020F0302020204030204" pitchFamily="34" charset="0"/>
                <a:cs typeface="Times New Roman" panose="02020603050405020304" pitchFamily="18" charset="0"/>
              </a:rPr>
              <a:t>＝</a:t>
            </a:r>
            <a:r>
              <a:rPr lang="en-US" altLang="zh-CN" kern="100" dirty="0" err="1">
                <a:latin typeface="Calibri Light" panose="020F0302020204030204" pitchFamily="34" charset="0"/>
                <a:cs typeface="Times New Roman" panose="02020603050405020304" pitchFamily="18" charset="0"/>
              </a:rPr>
              <a:t>0.1</a:t>
            </a:r>
            <a:r>
              <a:rPr lang="en-US" altLang="zh-CN" kern="100" dirty="0" err="1">
                <a:latin typeface="宋体" panose="02010600030101010101" pitchFamily="2" charset="-122"/>
                <a:cs typeface="Times New Roman" panose="02020603050405020304" pitchFamily="18" charset="0"/>
                <a:sym typeface="Symbol" panose="05050102010706020507" pitchFamily="18" charset="2"/>
              </a:rPr>
              <a:t></a:t>
            </a:r>
            <a:r>
              <a:rPr lang="en-US" altLang="zh-CN" kern="100" dirty="0" err="1">
                <a:latin typeface="宋体" panose="02010600030101010101" pitchFamily="2" charset="-122"/>
                <a:ea typeface="黑体" panose="02010609060101010101" pitchFamily="49" charset="-122"/>
                <a:cs typeface="Times New Roman" panose="02020603050405020304" pitchFamily="18" charset="0"/>
              </a:rPr>
              <a:t>m</a:t>
            </a:r>
            <a:r>
              <a:rPr lang="zh-CN" altLang="zh-CN" kern="100" dirty="0">
                <a:latin typeface="Calibri Light" panose="020F0302020204030204" pitchFamily="34" charset="0"/>
                <a:cs typeface="Times New Roman" panose="02020603050405020304" pitchFamily="18" charset="0"/>
              </a:rPr>
              <a:t>，</a:t>
            </a:r>
            <a:r>
              <a:rPr lang="en-US" altLang="zh-CN" kern="100" dirty="0">
                <a:latin typeface="Calibri Light" panose="020F0302020204030204" pitchFamily="34" charset="0"/>
                <a:cs typeface="Times New Roman" panose="02020603050405020304" pitchFamily="18" charset="0"/>
              </a:rPr>
              <a:t>NA</a:t>
            </a:r>
            <a:r>
              <a:rPr lang="zh-CN" altLang="zh-CN" kern="100" dirty="0">
                <a:latin typeface="Calibri Light" panose="020F0302020204030204" pitchFamily="34" charset="0"/>
                <a:cs typeface="Times New Roman" panose="02020603050405020304" pitchFamily="18" charset="0"/>
              </a:rPr>
              <a:t>＝</a:t>
            </a:r>
            <a:r>
              <a:rPr lang="en-US" altLang="zh-CN" kern="100" dirty="0" err="1">
                <a:latin typeface="Calibri Light" panose="020F0302020204030204" pitchFamily="34" charset="0"/>
                <a:cs typeface="Times New Roman" panose="02020603050405020304" pitchFamily="18" charset="0"/>
              </a:rPr>
              <a:t>1015cm</a:t>
            </a:r>
            <a:r>
              <a:rPr lang="en-US" altLang="zh-CN" kern="100" dirty="0">
                <a:latin typeface="Calibri Light" panose="020F0302020204030204" pitchFamily="34" charset="0"/>
                <a:cs typeface="Times New Roman" panose="02020603050405020304" pitchFamily="18" charset="0"/>
              </a:rPr>
              <a:t>-3</a:t>
            </a:r>
            <a:r>
              <a:rPr lang="zh-CN" altLang="zh-CN" kern="100" dirty="0">
                <a:latin typeface="Calibri Light" panose="020F0302020204030204" pitchFamily="34" charset="0"/>
                <a:cs typeface="Times New Roman" panose="02020603050405020304" pitchFamily="18" charset="0"/>
              </a:rPr>
              <a:t>，</a:t>
            </a:r>
            <a:r>
              <a:rPr lang="en-US" altLang="zh-CN" kern="100" dirty="0" err="1">
                <a:latin typeface="Calibri Light" panose="020F0302020204030204" pitchFamily="34" charset="0"/>
                <a:cs typeface="Times New Roman" panose="02020603050405020304" pitchFamily="18" charset="0"/>
              </a:rPr>
              <a:t>tsi</a:t>
            </a:r>
            <a:r>
              <a:rPr lang="en-US" altLang="zh-CN" kern="100" dirty="0">
                <a:latin typeface="Calibri Light" panose="020F0302020204030204" pitchFamily="34" charset="0"/>
                <a:cs typeface="Times New Roman" panose="02020603050405020304" pitchFamily="18" charset="0"/>
              </a:rPr>
              <a:t>=</a:t>
            </a:r>
            <a:r>
              <a:rPr lang="en-US" altLang="zh-CN" kern="100" dirty="0" err="1">
                <a:latin typeface="Calibri Light" panose="020F0302020204030204" pitchFamily="34" charset="0"/>
                <a:cs typeface="Times New Roman" panose="02020603050405020304" pitchFamily="18" charset="0"/>
              </a:rPr>
              <a:t>25nm</a:t>
            </a:r>
            <a:r>
              <a:rPr lang="zh-CN" altLang="zh-CN" kern="100" dirty="0">
                <a:latin typeface="Calibri Light" panose="020F0302020204030204" pitchFamily="34" charset="0"/>
                <a:cs typeface="Times New Roman" panose="02020603050405020304" pitchFamily="18" charset="0"/>
              </a:rPr>
              <a:t>时，可以得到高质量的亚阈特性；</a:t>
            </a:r>
            <a:r>
              <a:rPr lang="en-US" altLang="zh-CN" kern="100" dirty="0">
                <a:latin typeface="Calibri Light" panose="020F0302020204030204" pitchFamily="34" charset="0"/>
                <a:cs typeface="Times New Roman" panose="02020603050405020304" pitchFamily="18" charset="0"/>
              </a:rPr>
              <a:t>(b)</a:t>
            </a:r>
            <a:r>
              <a:rPr lang="zh-CN" altLang="zh-CN" kern="100" dirty="0">
                <a:latin typeface="Calibri Light" panose="020F0302020204030204" pitchFamily="34" charset="0"/>
                <a:cs typeface="Times New Roman" panose="02020603050405020304" pitchFamily="18" charset="0"/>
              </a:rPr>
              <a:t>体硅</a:t>
            </a:r>
            <a:r>
              <a:rPr lang="en-US" altLang="zh-CN" kern="100" dirty="0" err="1">
                <a:latin typeface="Calibri Light" panose="020F0302020204030204" pitchFamily="34" charset="0"/>
                <a:cs typeface="Times New Roman" panose="02020603050405020304" pitchFamily="18" charset="0"/>
              </a:rPr>
              <a:t>MOSFET</a:t>
            </a:r>
            <a:r>
              <a:rPr lang="zh-CN" altLang="zh-CN" kern="100" dirty="0">
                <a:latin typeface="Calibri Light" panose="020F0302020204030204" pitchFamily="34" charset="0"/>
                <a:cs typeface="Times New Roman" panose="02020603050405020304" pitchFamily="18" charset="0"/>
              </a:rPr>
              <a:t>，</a:t>
            </a:r>
            <a:r>
              <a:rPr lang="en-US" altLang="zh-CN" kern="100" dirty="0">
                <a:latin typeface="Calibri Light" panose="020F0302020204030204" pitchFamily="34" charset="0"/>
                <a:cs typeface="Times New Roman" panose="02020603050405020304" pitchFamily="18" charset="0"/>
              </a:rPr>
              <a:t>LG</a:t>
            </a:r>
            <a:r>
              <a:rPr lang="zh-CN" altLang="zh-CN" kern="100" dirty="0">
                <a:latin typeface="Calibri Light" panose="020F0302020204030204" pitchFamily="34" charset="0"/>
                <a:cs typeface="Times New Roman" panose="02020603050405020304" pitchFamily="18" charset="0"/>
              </a:rPr>
              <a:t>＝</a:t>
            </a:r>
            <a:r>
              <a:rPr lang="en-US" altLang="zh-CN" kern="100" dirty="0" err="1">
                <a:latin typeface="Calibri Light" panose="020F0302020204030204" pitchFamily="34" charset="0"/>
                <a:cs typeface="Times New Roman" panose="02020603050405020304" pitchFamily="18" charset="0"/>
              </a:rPr>
              <a:t>0.1</a:t>
            </a:r>
            <a:r>
              <a:rPr lang="en-US" altLang="zh-CN" kern="100" dirty="0" err="1">
                <a:latin typeface="宋体" panose="02010600030101010101" pitchFamily="2" charset="-122"/>
                <a:cs typeface="Times New Roman" panose="02020603050405020304" pitchFamily="18" charset="0"/>
                <a:sym typeface="Symbol" panose="05050102010706020507" pitchFamily="18" charset="2"/>
              </a:rPr>
              <a:t></a:t>
            </a:r>
            <a:r>
              <a:rPr lang="en-US" altLang="zh-CN" kern="100" dirty="0" err="1">
                <a:latin typeface="宋体" panose="02010600030101010101" pitchFamily="2" charset="-122"/>
                <a:ea typeface="黑体" panose="02010609060101010101" pitchFamily="49" charset="-122"/>
                <a:cs typeface="Times New Roman" panose="02020603050405020304" pitchFamily="18" charset="0"/>
              </a:rPr>
              <a:t>m</a:t>
            </a:r>
            <a:r>
              <a:rPr lang="zh-CN" altLang="zh-CN" kern="100" dirty="0">
                <a:latin typeface="Calibri Light" panose="020F0302020204030204" pitchFamily="34" charset="0"/>
                <a:cs typeface="Times New Roman" panose="02020603050405020304" pitchFamily="18" charset="0"/>
              </a:rPr>
              <a:t>，要得到令人满意的亚阈特性，衬底掺杂尝试需要达到</a:t>
            </a:r>
            <a:r>
              <a:rPr lang="en-US" altLang="zh-CN" kern="100" dirty="0">
                <a:latin typeface="Calibri Light" panose="020F0302020204030204" pitchFamily="34" charset="0"/>
                <a:cs typeface="Times New Roman" panose="02020603050405020304" pitchFamily="18" charset="0"/>
              </a:rPr>
              <a:t>N</a:t>
            </a:r>
            <a:r>
              <a:rPr lang="en-US" altLang="zh-CN" kern="100" baseline="-25000" dirty="0">
                <a:latin typeface="Calibri Light" panose="020F0302020204030204" pitchFamily="34" charset="0"/>
                <a:cs typeface="Times New Roman" panose="02020603050405020304" pitchFamily="18" charset="0"/>
              </a:rPr>
              <a:t>A</a:t>
            </a:r>
            <a:r>
              <a:rPr lang="zh-CN" altLang="zh-CN" kern="100" dirty="0">
                <a:latin typeface="Calibri Light" panose="020F0302020204030204" pitchFamily="34" charset="0"/>
                <a:cs typeface="Times New Roman" panose="02020603050405020304" pitchFamily="18" charset="0"/>
              </a:rPr>
              <a:t>＝</a:t>
            </a:r>
            <a:r>
              <a:rPr lang="en-US" altLang="zh-CN" sz="2000" kern="100" dirty="0" err="1">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kern="100" baseline="30000" dirty="0" err="1">
                <a:latin typeface="Times New Roman" panose="02020603050405020304" pitchFamily="18" charset="0"/>
                <a:ea typeface="黑体" panose="02010609060101010101" pitchFamily="49" charset="-122"/>
                <a:cs typeface="Times New Roman" panose="02020603050405020304" pitchFamily="18" charset="0"/>
              </a:rPr>
              <a:t>18</a:t>
            </a:r>
            <a:r>
              <a:rPr lang="en-US" altLang="zh-CN" sz="2000" kern="100" dirty="0" err="1">
                <a:latin typeface="Times New Roman" panose="02020603050405020304" pitchFamily="18" charset="0"/>
                <a:ea typeface="黑体" panose="02010609060101010101" pitchFamily="49" charset="-122"/>
                <a:cs typeface="Times New Roman" panose="02020603050405020304" pitchFamily="18" charset="0"/>
              </a:rPr>
              <a:t>cm</a:t>
            </a:r>
            <a:r>
              <a:rPr lang="en-US" altLang="zh-CN" sz="2000" kern="100" baseline="300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zh-CN" sz="2000" kern="100" dirty="0">
              <a:effectLst/>
              <a:latin typeface="Calibri Light" panose="020F0302020204030204" pitchFamily="34" charset="0"/>
              <a:ea typeface="黑体" panose="02010609060101010101" pitchFamily="49" charset="-122"/>
              <a:cs typeface="Times New Roman" panose="02020603050405020304" pitchFamily="18" charset="0"/>
            </a:endParaRPr>
          </a:p>
        </p:txBody>
      </p:sp>
      <p:sp>
        <p:nvSpPr>
          <p:cNvPr id="5" name="墨迹 4"/>
          <p:cNvSpPr/>
          <p:nvPr/>
        </p:nvSpPr>
        <p:spPr bwMode="auto">
          <a:xfrm>
            <a:off x="1376640" y="1086840"/>
            <a:ext cx="7112160" cy="43286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73433"/>
    </mc:Choice>
    <mc:Fallback>
      <p:transition spd="slow" advTm="173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685902" y="990664"/>
            <a:ext cx="7543602" cy="3962296"/>
          </a:xfrm>
          <a:prstGeom prst="rect">
            <a:avLst/>
          </a:prstGeom>
        </p:spPr>
      </p:pic>
      <p:sp>
        <p:nvSpPr>
          <p:cNvPr id="4" name="矩形 3"/>
          <p:cNvSpPr/>
          <p:nvPr/>
        </p:nvSpPr>
        <p:spPr>
          <a:xfrm>
            <a:off x="381110" y="5122039"/>
            <a:ext cx="8610374" cy="677108"/>
          </a:xfrm>
          <a:prstGeom prst="rect">
            <a:avLst/>
          </a:prstGeom>
        </p:spPr>
        <p:txBody>
          <a:bodyPr wrap="square">
            <a:spAutoFit/>
          </a:bodyPr>
          <a:lstStyle/>
          <a:p>
            <a:pPr algn="ctr">
              <a:spcAft>
                <a:spcPts val="0"/>
              </a:spcAft>
            </a:pPr>
            <a:r>
              <a:rPr lang="zh-CN" altLang="zh-CN" kern="100" dirty="0">
                <a:latin typeface="Calibri Light" panose="020F0302020204030204" pitchFamily="34" charset="0"/>
                <a:cs typeface="Times New Roman" panose="02020603050405020304" pitchFamily="18" charset="0"/>
              </a:rPr>
              <a:t>图</a:t>
            </a:r>
            <a:r>
              <a:rPr lang="en-US" altLang="zh-CN" kern="100" dirty="0">
                <a:latin typeface="Calibri Light" panose="020F0302020204030204" pitchFamily="34" charset="0"/>
                <a:cs typeface="Times New Roman" panose="02020603050405020304" pitchFamily="18" charset="0"/>
              </a:rPr>
              <a:t>6. </a:t>
            </a:r>
            <a:r>
              <a:rPr lang="en-US" altLang="zh-CN" kern="100" dirty="0">
                <a:latin typeface="宋体" panose="02010600030101010101" pitchFamily="2" charset="-122"/>
                <a:ea typeface="黑体" panose="02010609060101010101" pitchFamily="49" charset="-122"/>
                <a:cs typeface="Times New Roman" panose="02020603050405020304" pitchFamily="18" charset="0"/>
              </a:rPr>
              <a:t>49 (a) </a:t>
            </a:r>
            <a:r>
              <a:rPr lang="zh-CN" altLang="zh-CN" kern="100" dirty="0">
                <a:latin typeface="Calibri Light" panose="020F0302020204030204" pitchFamily="34" charset="0"/>
                <a:cs typeface="Times New Roman" panose="02020603050405020304" pitchFamily="18" charset="0"/>
              </a:rPr>
              <a:t>电流泄漏通道；</a:t>
            </a:r>
            <a:r>
              <a:rPr lang="en-US" altLang="zh-CN" kern="100" dirty="0">
                <a:latin typeface="Calibri Light" panose="020F0302020204030204" pitchFamily="34" charset="0"/>
                <a:cs typeface="Times New Roman" panose="02020603050405020304" pitchFamily="18" charset="0"/>
              </a:rPr>
              <a:t>(b) </a:t>
            </a:r>
            <a:r>
              <a:rPr lang="en-US" altLang="zh-CN" kern="100" dirty="0" err="1">
                <a:latin typeface="Calibri Light" panose="020F0302020204030204" pitchFamily="34" charset="0"/>
                <a:cs typeface="Times New Roman" panose="02020603050405020304" pitchFamily="18" charset="0"/>
              </a:rPr>
              <a:t>SOI</a:t>
            </a:r>
            <a:r>
              <a:rPr lang="en-US" altLang="zh-CN" kern="100" dirty="0">
                <a:latin typeface="Calibri Light" panose="020F0302020204030204" pitchFamily="34" charset="0"/>
                <a:cs typeface="Times New Roman" panose="02020603050405020304" pitchFamily="18" charset="0"/>
              </a:rPr>
              <a:t> </a:t>
            </a:r>
            <a:r>
              <a:rPr lang="en-US" altLang="zh-CN" kern="100" dirty="0" err="1">
                <a:latin typeface="Calibri Light" panose="020F0302020204030204" pitchFamily="34" charset="0"/>
                <a:cs typeface="Times New Roman" panose="02020603050405020304" pitchFamily="18" charset="0"/>
              </a:rPr>
              <a:t>MOSFET</a:t>
            </a:r>
            <a:r>
              <a:rPr lang="zh-CN" altLang="zh-CN" kern="100" dirty="0">
                <a:latin typeface="Calibri Light" panose="020F0302020204030204" pitchFamily="34" charset="0"/>
                <a:cs typeface="Times New Roman" panose="02020603050405020304" pitchFamily="18" charset="0"/>
              </a:rPr>
              <a:t>亚阈斜率与硅膜厚度的关系</a:t>
            </a:r>
            <a:endParaRPr lang="zh-CN" altLang="zh-CN" sz="2000" kern="100" dirty="0">
              <a:latin typeface="Calibri Light" panose="020F0302020204030204" pitchFamily="34" charset="0"/>
              <a:ea typeface="黑体" panose="02010609060101010101" pitchFamily="49" charset="-122"/>
              <a:cs typeface="Times New Roman" panose="02020603050405020304" pitchFamily="18" charset="0"/>
            </a:endParaRPr>
          </a:p>
          <a:p>
            <a:r>
              <a:rPr lang="zh-CN" altLang="zh-CN" dirty="0">
                <a:cs typeface="Times New Roman" panose="02020603050405020304" pitchFamily="18" charset="0"/>
              </a:rPr>
              <a:t>（</a:t>
            </a:r>
            <a:r>
              <a:rPr lang="en-US" altLang="zh-CN" dirty="0">
                <a:cs typeface="Times New Roman" panose="02020603050405020304" pitchFamily="18" charset="0"/>
              </a:rPr>
              <a:t>LG</a:t>
            </a:r>
            <a:r>
              <a:rPr lang="zh-CN" altLang="zh-CN" dirty="0">
                <a:cs typeface="Times New Roman" panose="02020603050405020304" pitchFamily="18" charset="0"/>
              </a:rPr>
              <a:t>＝</a:t>
            </a:r>
            <a:r>
              <a:rPr lang="en-US" altLang="zh-CN" dirty="0" err="1">
                <a:cs typeface="Times New Roman" panose="02020603050405020304" pitchFamily="18" charset="0"/>
              </a:rPr>
              <a:t>10</a:t>
            </a:r>
            <a:r>
              <a:rPr lang="en-US" altLang="zh-CN" dirty="0" err="1">
                <a:latin typeface="宋体" panose="02010600030101010101" pitchFamily="2" charset="-122"/>
                <a:cs typeface="Times New Roman" panose="02020603050405020304" pitchFamily="18" charset="0"/>
                <a:sym typeface="Symbol" panose="05050102010706020507" pitchFamily="18" charset="2"/>
              </a:rPr>
              <a:t></a:t>
            </a:r>
            <a:r>
              <a:rPr lang="en-US" altLang="zh-CN" dirty="0" err="1">
                <a:latin typeface="宋体" panose="02010600030101010101" pitchFamily="2" charset="-122"/>
                <a:cs typeface="Times New Roman" panose="02020603050405020304" pitchFamily="18" charset="0"/>
              </a:rPr>
              <a:t>m</a:t>
            </a:r>
            <a:r>
              <a:rPr lang="zh-CN" altLang="zh-CN" dirty="0">
                <a:cs typeface="Times New Roman" panose="02020603050405020304" pitchFamily="18" charset="0"/>
              </a:rPr>
              <a:t>，</a:t>
            </a:r>
            <a:r>
              <a:rPr lang="en-US" altLang="zh-CN" dirty="0">
                <a:cs typeface="Times New Roman" panose="02020603050405020304" pitchFamily="18" charset="0"/>
              </a:rPr>
              <a:t>tox=</a:t>
            </a:r>
            <a:r>
              <a:rPr lang="en-US" altLang="zh-CN" dirty="0" err="1">
                <a:cs typeface="Times New Roman" panose="02020603050405020304" pitchFamily="18" charset="0"/>
              </a:rPr>
              <a:t>5nm</a:t>
            </a:r>
            <a:r>
              <a:rPr lang="zh-CN" altLang="zh-CN" dirty="0">
                <a:cs typeface="Times New Roman" panose="02020603050405020304" pitchFamily="18" charset="0"/>
              </a:rPr>
              <a:t>，</a:t>
            </a:r>
            <a:r>
              <a:rPr lang="en-US" altLang="zh-CN" dirty="0" err="1">
                <a:cs typeface="Times New Roman" panose="02020603050405020304" pitchFamily="18" charset="0"/>
              </a:rPr>
              <a:t>toxb</a:t>
            </a:r>
            <a:r>
              <a:rPr lang="en-US" altLang="zh-CN" dirty="0">
                <a:cs typeface="Times New Roman" panose="02020603050405020304" pitchFamily="18" charset="0"/>
              </a:rPr>
              <a:t>=</a:t>
            </a:r>
            <a:r>
              <a:rPr lang="en-US" altLang="zh-CN" dirty="0" err="1">
                <a:cs typeface="Times New Roman" panose="02020603050405020304" pitchFamily="18" charset="0"/>
              </a:rPr>
              <a:t>500nm</a:t>
            </a:r>
            <a:r>
              <a:rPr lang="zh-CN" altLang="zh-CN" dirty="0">
                <a:cs typeface="Times New Roman" panose="02020603050405020304" pitchFamily="18" charset="0"/>
              </a:rPr>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69865"/>
    </mc:Choice>
    <mc:Fallback>
      <p:transition spd="slow" advTm="6986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336922" y="1143060"/>
            <a:ext cx="3669681" cy="4041211"/>
          </a:xfrm>
          <a:prstGeom prst="rect">
            <a:avLst/>
          </a:prstGeom>
        </p:spPr>
      </p:pic>
      <p:sp>
        <p:nvSpPr>
          <p:cNvPr id="4" name="矩形 3"/>
          <p:cNvSpPr/>
          <p:nvPr/>
        </p:nvSpPr>
        <p:spPr>
          <a:xfrm>
            <a:off x="76318" y="5531004"/>
            <a:ext cx="4190890" cy="923330"/>
          </a:xfrm>
          <a:prstGeom prst="rect">
            <a:avLst/>
          </a:prstGeom>
        </p:spPr>
        <p:txBody>
          <a:bodyPr wrap="square">
            <a:spAutoFit/>
          </a:bodyPr>
          <a:lstStyle/>
          <a:p>
            <a:pPr algn="ctr"/>
            <a:r>
              <a:rPr lang="en-US" altLang="zh-CN" dirty="0">
                <a:solidFill>
                  <a:srgbClr val="000000"/>
                </a:solidFill>
              </a:rPr>
              <a:t>Copper interconnects with low-k dielectrics from Intel’s 65 nm logic technology</a:t>
            </a:r>
            <a:endParaRPr lang="zh-CN" altLang="en-US" dirty="0"/>
          </a:p>
        </p:txBody>
      </p:sp>
      <p:pic>
        <p:nvPicPr>
          <p:cNvPr id="5" name="Picture 2" descr="Six level Cu metal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198" y="1419797"/>
            <a:ext cx="4148528" cy="297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文本框 2"/>
          <p:cNvSpPr txBox="1"/>
          <p:nvPr/>
        </p:nvSpPr>
        <p:spPr>
          <a:xfrm>
            <a:off x="517764" y="152486"/>
            <a:ext cx="3978974" cy="769441"/>
          </a:xfrm>
          <a:prstGeom prst="rect">
            <a:avLst/>
          </a:prstGeom>
          <a:noFill/>
        </p:spPr>
        <p:txBody>
          <a:bodyPr wrap="none" rtlCol="0">
            <a:spAutoFit/>
          </a:bodyPr>
          <a:lstStyle/>
          <a:p>
            <a:r>
              <a:rPr lang="en-US" altLang="zh-CN" sz="4400" b="1" dirty="0" err="1">
                <a:solidFill>
                  <a:srgbClr val="FF0000"/>
                </a:solidFill>
              </a:rPr>
              <a:t>SOI</a:t>
            </a:r>
            <a:r>
              <a:rPr lang="zh-CN" altLang="en-US" sz="4400" b="1" dirty="0">
                <a:solidFill>
                  <a:srgbClr val="FF0000"/>
                </a:solidFill>
              </a:rPr>
              <a:t>器件的优势</a:t>
            </a:r>
            <a:endParaRPr lang="zh-CN" altLang="en-US" sz="4400" b="1" dirty="0">
              <a:solidFill>
                <a:srgbClr val="FF0000"/>
              </a:solidFill>
            </a:endParaRPr>
          </a:p>
        </p:txBody>
      </p:sp>
      <p:sp>
        <p:nvSpPr>
          <p:cNvPr id="4" name="矩形 3"/>
          <p:cNvSpPr/>
          <p:nvPr/>
        </p:nvSpPr>
        <p:spPr>
          <a:xfrm>
            <a:off x="487256" y="1720479"/>
            <a:ext cx="4572000" cy="4532972"/>
          </a:xfrm>
          <a:prstGeom prst="rect">
            <a:avLst/>
          </a:prstGeom>
        </p:spPr>
        <p:txBody>
          <a:bodyPr>
            <a:spAutoFit/>
          </a:bodyPr>
          <a:lstStyle/>
          <a:p>
            <a:pPr>
              <a:lnSpc>
                <a:spcPct val="150000"/>
              </a:lnSpc>
            </a:pPr>
            <a:r>
              <a:rPr lang="zh-CN" altLang="en-US" sz="2800" dirty="0">
                <a:solidFill>
                  <a:srgbClr val="333333"/>
                </a:solidFill>
                <a:latin typeface="Arial" panose="020B0604020202020204" pitchFamily="34" charset="0"/>
              </a:rPr>
              <a:t>无</a:t>
            </a:r>
            <a:r>
              <a:rPr lang="zh-CN" altLang="en-US" sz="2800" dirty="0"/>
              <a:t>寄生闩锁效应</a:t>
            </a:r>
            <a:endParaRPr lang="en-US" altLang="zh-CN" sz="2800" dirty="0"/>
          </a:p>
          <a:p>
            <a:pPr>
              <a:lnSpc>
                <a:spcPct val="150000"/>
              </a:lnSpc>
            </a:pPr>
            <a:r>
              <a:rPr lang="zh-CN" altLang="en-US" sz="2800" dirty="0">
                <a:solidFill>
                  <a:srgbClr val="333333"/>
                </a:solidFill>
                <a:latin typeface="Arial" panose="020B0604020202020204" pitchFamily="34" charset="0"/>
              </a:rPr>
              <a:t>寄生电容小</a:t>
            </a:r>
            <a:endParaRPr lang="en-US" altLang="zh-CN" sz="2800" dirty="0">
              <a:solidFill>
                <a:srgbClr val="333333"/>
              </a:solidFill>
              <a:latin typeface="Arial" panose="020B0604020202020204" pitchFamily="34" charset="0"/>
            </a:endParaRPr>
          </a:p>
          <a:p>
            <a:pPr>
              <a:lnSpc>
                <a:spcPct val="150000"/>
              </a:lnSpc>
            </a:pPr>
            <a:r>
              <a:rPr lang="zh-CN" altLang="en-US" sz="2800" dirty="0">
                <a:solidFill>
                  <a:srgbClr val="333333"/>
                </a:solidFill>
                <a:latin typeface="Arial" panose="020B0604020202020204" pitchFamily="34" charset="0"/>
              </a:rPr>
              <a:t>集成密度高</a:t>
            </a:r>
            <a:endParaRPr lang="en-US" altLang="zh-CN" sz="2800" dirty="0">
              <a:solidFill>
                <a:srgbClr val="333333"/>
              </a:solidFill>
              <a:latin typeface="Arial" panose="020B0604020202020204" pitchFamily="34" charset="0"/>
            </a:endParaRPr>
          </a:p>
          <a:p>
            <a:pPr>
              <a:lnSpc>
                <a:spcPct val="150000"/>
              </a:lnSpc>
            </a:pPr>
            <a:r>
              <a:rPr lang="zh-CN" altLang="en-US" sz="2800" dirty="0">
                <a:solidFill>
                  <a:srgbClr val="333333"/>
                </a:solidFill>
                <a:latin typeface="Arial" panose="020B0604020202020204" pitchFamily="34" charset="0"/>
              </a:rPr>
              <a:t>速度快</a:t>
            </a:r>
            <a:endParaRPr lang="en-US" altLang="zh-CN" sz="2800" dirty="0">
              <a:solidFill>
                <a:srgbClr val="333333"/>
              </a:solidFill>
              <a:latin typeface="Arial" panose="020B0604020202020204" pitchFamily="34" charset="0"/>
            </a:endParaRPr>
          </a:p>
          <a:p>
            <a:pPr>
              <a:lnSpc>
                <a:spcPct val="150000"/>
              </a:lnSpc>
            </a:pPr>
            <a:r>
              <a:rPr lang="zh-CN" altLang="en-US" sz="2800" dirty="0">
                <a:solidFill>
                  <a:srgbClr val="333333"/>
                </a:solidFill>
                <a:latin typeface="Arial" panose="020B0604020202020204" pitchFamily="34" charset="0"/>
              </a:rPr>
              <a:t>工艺简单</a:t>
            </a:r>
            <a:endParaRPr lang="en-US" altLang="zh-CN" sz="2800" dirty="0">
              <a:solidFill>
                <a:srgbClr val="333333"/>
              </a:solidFill>
              <a:latin typeface="Arial" panose="020B0604020202020204" pitchFamily="34" charset="0"/>
            </a:endParaRPr>
          </a:p>
          <a:p>
            <a:pPr>
              <a:lnSpc>
                <a:spcPct val="150000"/>
              </a:lnSpc>
            </a:pPr>
            <a:r>
              <a:rPr lang="zh-CN" altLang="en-US" sz="2800" dirty="0">
                <a:solidFill>
                  <a:srgbClr val="333333"/>
                </a:solidFill>
                <a:latin typeface="Arial" panose="020B0604020202020204" pitchFamily="34" charset="0"/>
              </a:rPr>
              <a:t>短沟道效应小</a:t>
            </a:r>
            <a:endParaRPr lang="en-US" altLang="zh-CN" sz="2800" dirty="0">
              <a:solidFill>
                <a:srgbClr val="333333"/>
              </a:solidFill>
              <a:latin typeface="Arial" panose="020B0604020202020204" pitchFamily="34" charset="0"/>
            </a:endParaRPr>
          </a:p>
          <a:p>
            <a:pPr>
              <a:lnSpc>
                <a:spcPct val="150000"/>
              </a:lnSpc>
            </a:pPr>
            <a:r>
              <a:rPr lang="zh-CN" altLang="en-US" sz="2800" dirty="0">
                <a:solidFill>
                  <a:srgbClr val="333333"/>
                </a:solidFill>
                <a:latin typeface="Arial" panose="020B0604020202020204" pitchFamily="34" charset="0"/>
              </a:rPr>
              <a:t>特别适用于低压低功耗电路</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951"/>
    </mc:Choice>
    <mc:Fallback>
      <p:transition spd="slow" advTm="951"/>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533506" y="1295456"/>
            <a:ext cx="8381900" cy="5105265"/>
          </a:xfrm>
          <a:prstGeom prst="rect">
            <a:avLst/>
          </a:prstGeom>
        </p:spPr>
      </p:pic>
      <p:sp>
        <p:nvSpPr>
          <p:cNvPr id="4" name="文本框 3"/>
          <p:cNvSpPr txBox="1"/>
          <p:nvPr/>
        </p:nvSpPr>
        <p:spPr>
          <a:xfrm>
            <a:off x="3048040" y="205261"/>
            <a:ext cx="2441694" cy="769441"/>
          </a:xfrm>
          <a:prstGeom prst="rect">
            <a:avLst/>
          </a:prstGeom>
          <a:noFill/>
        </p:spPr>
        <p:txBody>
          <a:bodyPr wrap="none" rtlCol="0">
            <a:spAutoFit/>
          </a:bodyPr>
          <a:lstStyle/>
          <a:p>
            <a:r>
              <a:rPr lang="zh-CN" altLang="en-US" sz="4400" b="1" dirty="0">
                <a:solidFill>
                  <a:srgbClr val="FF0000"/>
                </a:solidFill>
              </a:rPr>
              <a:t>双栅器件</a:t>
            </a:r>
            <a:endParaRPr lang="zh-CN" altLang="en-US" sz="4400" b="1" dirty="0">
              <a:solidFill>
                <a:srgbClr val="FF000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838298" y="685872"/>
            <a:ext cx="7616361" cy="5281745"/>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533506" y="1371654"/>
            <a:ext cx="7848394" cy="4416383"/>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p:nvPr/>
        </p:nvPicPr>
        <p:blipFill>
          <a:blip r:embed="rId1">
            <a:extLst>
              <a:ext uri="{28A0092B-C50C-407E-A947-70E740481C1C}">
                <a14:useLocalDpi xmlns:a14="http://schemas.microsoft.com/office/drawing/2010/main" val="0"/>
              </a:ext>
            </a:extLst>
          </a:blip>
          <a:stretch>
            <a:fillRect/>
          </a:stretch>
        </p:blipFill>
        <p:spPr>
          <a:xfrm>
            <a:off x="479512" y="1244631"/>
            <a:ext cx="8229492" cy="5486256"/>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1110" y="381080"/>
            <a:ext cx="8457978" cy="617221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A4CFC48-2A00-4E10-9A8E-21A62BC6AA04}" type="slidenum">
              <a:rPr lang="zh-CN" altLang="en-US" sz="1400" smtClean="0"/>
            </a:fld>
            <a:endParaRPr lang="en-US" altLang="zh-CN" sz="1400"/>
          </a:p>
        </p:txBody>
      </p:sp>
      <p:sp>
        <p:nvSpPr>
          <p:cNvPr id="184323" name="Text Box 2"/>
          <p:cNvSpPr txBox="1">
            <a:spLocks noChangeArrowheads="1"/>
          </p:cNvSpPr>
          <p:nvPr/>
        </p:nvSpPr>
        <p:spPr bwMode="auto">
          <a:xfrm>
            <a:off x="152400" y="228600"/>
            <a:ext cx="836295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0000"/>
                </a:solidFill>
              </a:rPr>
              <a:t>6.3.1 </a:t>
            </a:r>
            <a:r>
              <a:rPr lang="zh-CN" altLang="en-US" sz="2800">
                <a:solidFill>
                  <a:srgbClr val="FF0000"/>
                </a:solidFill>
              </a:rPr>
              <a:t>应变沟道</a:t>
            </a:r>
            <a:r>
              <a:rPr lang="en-US" altLang="zh-CN" sz="2800">
                <a:solidFill>
                  <a:srgbClr val="FF0000"/>
                </a:solidFill>
              </a:rPr>
              <a:t>MOS</a:t>
            </a:r>
            <a:r>
              <a:rPr lang="zh-CN" altLang="en-US" sz="2800">
                <a:solidFill>
                  <a:srgbClr val="FF0000"/>
                </a:solidFill>
              </a:rPr>
              <a:t>器件</a:t>
            </a:r>
            <a:endParaRPr lang="zh-CN" altLang="en-US" sz="2800">
              <a:solidFill>
                <a:srgbClr val="FF0000"/>
              </a:solidFill>
            </a:endParaRPr>
          </a:p>
          <a:p>
            <a:pPr eaLnBrk="1" hangingPunct="1">
              <a:spcBef>
                <a:spcPct val="0"/>
              </a:spcBef>
              <a:buFontTx/>
              <a:buNone/>
            </a:pPr>
            <a:endParaRPr lang="zh-CN" altLang="en-US" sz="2800">
              <a:solidFill>
                <a:srgbClr val="FF0000"/>
              </a:solidFill>
            </a:endParaRPr>
          </a:p>
          <a:p>
            <a:pPr eaLnBrk="1" hangingPunct="1">
              <a:spcBef>
                <a:spcPct val="0"/>
              </a:spcBef>
              <a:buFontTx/>
              <a:buNone/>
            </a:pPr>
            <a:r>
              <a:rPr lang="zh-CN" altLang="en-US" sz="2800">
                <a:solidFill>
                  <a:srgbClr val="FF0000"/>
                </a:solidFill>
              </a:rPr>
              <a:t>把高迁移率材料引入</a:t>
            </a:r>
            <a:r>
              <a:rPr lang="en-US" altLang="zh-CN" sz="2800">
                <a:solidFill>
                  <a:srgbClr val="FF0000"/>
                </a:solidFill>
              </a:rPr>
              <a:t>Si</a:t>
            </a:r>
            <a:r>
              <a:rPr lang="zh-CN" altLang="en-US" sz="2800">
                <a:solidFill>
                  <a:srgbClr val="FF0000"/>
                </a:solidFill>
              </a:rPr>
              <a:t>工艺中。尤其对</a:t>
            </a:r>
            <a:r>
              <a:rPr lang="en-US" altLang="zh-CN" sz="2800">
                <a:solidFill>
                  <a:srgbClr val="FF0000"/>
                </a:solidFill>
              </a:rPr>
              <a:t>PMOS</a:t>
            </a:r>
            <a:r>
              <a:rPr lang="zh-CN" altLang="en-US" sz="2800">
                <a:solidFill>
                  <a:srgbClr val="FF0000"/>
                </a:solidFill>
              </a:rPr>
              <a:t>器件。</a:t>
            </a:r>
            <a:endParaRPr lang="zh-CN" altLang="en-US" sz="2800">
              <a:solidFill>
                <a:srgbClr val="FF0000"/>
              </a:solidFill>
            </a:endParaRPr>
          </a:p>
          <a:p>
            <a:pPr eaLnBrk="1" hangingPunct="1">
              <a:spcBef>
                <a:spcPct val="0"/>
              </a:spcBef>
              <a:buFontTx/>
              <a:buNone/>
            </a:pPr>
            <a:r>
              <a:rPr lang="zh-CN" altLang="en-US" sz="2800">
                <a:solidFill>
                  <a:srgbClr val="FF0000"/>
                </a:solidFill>
              </a:rPr>
              <a:t>应变沟道可以有更好的器件特性及按比例缩小特性。</a:t>
            </a:r>
            <a:endParaRPr lang="zh-CN" altLang="en-US" sz="2800">
              <a:solidFill>
                <a:srgbClr val="FF0000"/>
              </a:solidFill>
            </a:endParaRPr>
          </a:p>
          <a:p>
            <a:pPr eaLnBrk="1" hangingPunct="1">
              <a:spcBef>
                <a:spcPct val="0"/>
              </a:spcBef>
              <a:buFontTx/>
              <a:buNone/>
            </a:pPr>
            <a:endParaRPr lang="zh-CN" altLang="en-US" sz="2800">
              <a:solidFill>
                <a:srgbClr val="FF0000"/>
              </a:solidFill>
            </a:endParaRPr>
          </a:p>
        </p:txBody>
      </p:sp>
      <p:graphicFrame>
        <p:nvGraphicFramePr>
          <p:cNvPr id="184324" name="Object 3"/>
          <p:cNvGraphicFramePr/>
          <p:nvPr/>
        </p:nvGraphicFramePr>
        <p:xfrm>
          <a:off x="76200" y="3124200"/>
          <a:ext cx="8915400" cy="3276600"/>
        </p:xfrm>
        <a:graphic>
          <a:graphicData uri="http://schemas.openxmlformats.org/presentationml/2006/ole">
            <mc:AlternateContent xmlns:mc="http://schemas.openxmlformats.org/markup-compatibility/2006">
              <mc:Choice xmlns:v="urn:schemas-microsoft-com:vml" Requires="v">
                <p:oleObj spid="_x0000_s54318" name="" r:id="rId1" imgW="6477000" imgH="2124075" progId="Paint.Picture">
                  <p:embed/>
                </p:oleObj>
              </mc:Choice>
              <mc:Fallback>
                <p:oleObj name="" r:id="rId1" imgW="6477000" imgH="2124075" progId="Paint.Picture">
                  <p:embed/>
                  <p:pic>
                    <p:nvPicPr>
                      <p:cNvPr id="0" name="图片 543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124200"/>
                        <a:ext cx="8915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25" name="Text Box 4"/>
          <p:cNvSpPr txBox="1">
            <a:spLocks noChangeArrowheads="1"/>
          </p:cNvSpPr>
          <p:nvPr/>
        </p:nvSpPr>
        <p:spPr bwMode="auto">
          <a:xfrm>
            <a:off x="7467600" y="2743200"/>
            <a:ext cx="1350963" cy="641350"/>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InAs:33000</a:t>
            </a:r>
            <a:endParaRPr lang="zh-CN" altLang="en-US" sz="1800"/>
          </a:p>
          <a:p>
            <a:pPr eaLnBrk="1" hangingPunct="1">
              <a:spcBef>
                <a:spcPct val="0"/>
              </a:spcBef>
              <a:buFontTx/>
              <a:buNone/>
            </a:pPr>
            <a:r>
              <a:rPr lang="zh-CN" altLang="en-US" sz="1800"/>
              <a:t>InSb:77000</a:t>
            </a:r>
            <a:endParaRPr lang="zh-CN" altLang="en-US" sz="180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CB5D2E83-7F61-4DDB-9AC1-8E713FC30758}" type="slidenum">
              <a:rPr lang="zh-CN" altLang="en-US" sz="1400" smtClean="0"/>
            </a:fld>
            <a:endParaRPr lang="zh-CN" altLang="en-US" sz="1400"/>
          </a:p>
        </p:txBody>
      </p:sp>
      <p:graphicFrame>
        <p:nvGraphicFramePr>
          <p:cNvPr id="3" name="表格 2"/>
          <p:cNvGraphicFramePr>
            <a:graphicFrameLocks noGrp="1"/>
          </p:cNvGraphicFramePr>
          <p:nvPr/>
        </p:nvGraphicFramePr>
        <p:xfrm>
          <a:off x="152516" y="990664"/>
          <a:ext cx="8915399" cy="4022725"/>
        </p:xfrm>
        <a:graphic>
          <a:graphicData uri="http://schemas.openxmlformats.org/drawingml/2006/table">
            <a:tbl>
              <a:tblPr firstRow="1" firstCol="1" bandRow="1">
                <a:tableStyleId>{5C22544A-7EE6-4342-B048-85BDC9FD1C3A}</a:tableStyleId>
              </a:tblPr>
              <a:tblGrid>
                <a:gridCol w="1219184"/>
                <a:gridCol w="1219183"/>
                <a:gridCol w="1066785"/>
                <a:gridCol w="838189"/>
                <a:gridCol w="1088004"/>
                <a:gridCol w="787727"/>
                <a:gridCol w="787727"/>
                <a:gridCol w="994092"/>
                <a:gridCol w="914508"/>
              </a:tblGrid>
              <a:tr h="870899">
                <a:tc>
                  <a:txBody>
                    <a:bodyPr/>
                    <a:lstStyle/>
                    <a:p>
                      <a:pPr algn="ctr">
                        <a:spcAft>
                          <a:spcPts val="0"/>
                        </a:spcAft>
                      </a:pPr>
                      <a:r>
                        <a:rPr lang="zh-CN" sz="1600" kern="100" dirty="0">
                          <a:solidFill>
                            <a:schemeClr val="tx1"/>
                          </a:solidFill>
                          <a:effectLst/>
                        </a:rPr>
                        <a:t>材料特性</a:t>
                      </a:r>
                      <a:endParaRPr lang="zh-CN" sz="16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a:solidFill>
                            <a:schemeClr val="tx1"/>
                          </a:solidFill>
                          <a:effectLst/>
                        </a:rPr>
                        <a:t>Si </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a:solidFill>
                            <a:schemeClr val="tx1"/>
                          </a:solidFill>
                          <a:effectLst/>
                        </a:rPr>
                        <a:t>Ge</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a:solidFill>
                            <a:schemeClr val="tx1"/>
                          </a:solidFill>
                          <a:effectLst/>
                        </a:rPr>
                        <a:t>GaAs</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err="1">
                          <a:solidFill>
                            <a:schemeClr val="tx1"/>
                          </a:solidFill>
                          <a:effectLst/>
                        </a:rPr>
                        <a:t>InAs</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err="1">
                          <a:solidFill>
                            <a:schemeClr val="tx1"/>
                          </a:solidFill>
                          <a:effectLst/>
                        </a:rPr>
                        <a:t>InP</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err="1">
                          <a:solidFill>
                            <a:schemeClr val="tx1"/>
                          </a:solidFill>
                          <a:effectLst/>
                        </a:rPr>
                        <a:t>GaN</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err="1">
                          <a:solidFill>
                            <a:schemeClr val="tx1"/>
                          </a:solidFill>
                          <a:effectLst/>
                        </a:rPr>
                        <a:t>InSb</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1400" kern="100" dirty="0">
                          <a:solidFill>
                            <a:schemeClr val="tx1"/>
                          </a:solidFill>
                          <a:effectLst/>
                        </a:rPr>
                        <a:t>diamond</a:t>
                      </a:r>
                      <a:endParaRPr lang="zh-CN" sz="14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r>
              <a:tr h="870899">
                <a:tc>
                  <a:txBody>
                    <a:bodyPr/>
                    <a:lstStyle/>
                    <a:p>
                      <a:endParaRPr lang="zh-CN" sz="1800"/>
                    </a:p>
                  </a:txBody>
                  <a:tcPr marL="68581" marR="68581" marT="0" marB="0" anchor="ctr">
                    <a:blipFill rotWithShape="0">
                      <a:blip r:embed="rId1"/>
                      <a:stretch>
                        <a:fillRect l="-500" t="-101399" r="-634000" b="-263636"/>
                      </a:stretch>
                    </a:blipFill>
                  </a:tcPr>
                </a:tc>
                <a:tc>
                  <a:txBody>
                    <a:bodyPr/>
                    <a:lstStyle/>
                    <a:p>
                      <a:pPr algn="ctr">
                        <a:spcAft>
                          <a:spcPts val="0"/>
                        </a:spcAft>
                      </a:pPr>
                      <a:r>
                        <a:rPr lang="en-US" sz="2000" kern="100" dirty="0">
                          <a:effectLst/>
                        </a:rPr>
                        <a:t>1300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3900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9200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40,000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5400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1000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77,000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2200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r>
              <a:tr h="539129">
                <a:tc>
                  <a:txBody>
                    <a:bodyPr/>
                    <a:lstStyle/>
                    <a:p>
                      <a:endParaRPr lang="zh-CN" sz="1800"/>
                    </a:p>
                  </a:txBody>
                  <a:tcPr marL="68581" marR="68581" marT="0" marB="0" anchor="ctr">
                    <a:blipFill rotWithShape="0">
                      <a:blip r:embed="rId1"/>
                      <a:stretch>
                        <a:fillRect l="-500" t="-327273" r="-634000" b="-328409"/>
                      </a:stretch>
                    </a:blipFill>
                  </a:tcPr>
                </a:tc>
                <a:tc>
                  <a:txBody>
                    <a:bodyPr/>
                    <a:lstStyle/>
                    <a:p>
                      <a:pPr algn="ctr">
                        <a:spcAft>
                          <a:spcPts val="0"/>
                        </a:spcAft>
                      </a:pPr>
                      <a:r>
                        <a:rPr lang="en-US" sz="2000" kern="100">
                          <a:effectLst/>
                        </a:rPr>
                        <a:t>430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1900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400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500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200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350</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850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1800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r>
              <a:tr h="870899">
                <a:tc>
                  <a:txBody>
                    <a:bodyPr/>
                    <a:lstStyle/>
                    <a:p>
                      <a:pPr algn="ctr">
                        <a:spcAft>
                          <a:spcPts val="0"/>
                        </a:spcAft>
                      </a:pPr>
                      <a:r>
                        <a:rPr lang="zh-CN" sz="1600" kern="100" dirty="0">
                          <a:solidFill>
                            <a:schemeClr val="tx1"/>
                          </a:solidFill>
                          <a:effectLst/>
                        </a:rPr>
                        <a:t>带隙</a:t>
                      </a:r>
                      <a:r>
                        <a:rPr lang="en-US" sz="1600" kern="100" dirty="0">
                          <a:solidFill>
                            <a:schemeClr val="tx1"/>
                          </a:solidFill>
                          <a:effectLst/>
                        </a:rPr>
                        <a:t>/eV</a:t>
                      </a:r>
                      <a:endParaRPr lang="zh-CN" sz="16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1.12</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0.66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1.424</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0.36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1.34</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3.3</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0.17</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5.5</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r>
              <a:tr h="870899">
                <a:tc>
                  <a:txBody>
                    <a:bodyPr/>
                    <a:lstStyle/>
                    <a:p>
                      <a:endParaRPr lang="zh-CN" sz="1800"/>
                    </a:p>
                  </a:txBody>
                  <a:tcPr marL="68581" marR="68581" marT="0" marB="0" anchor="ctr">
                    <a:blipFill rotWithShape="0">
                      <a:blip r:embed="rId1"/>
                      <a:stretch>
                        <a:fillRect l="-500" t="-362937" r="-634000" b="-2098"/>
                      </a:stretch>
                    </a:blipFill>
                  </a:tcPr>
                </a:tc>
                <a:tc>
                  <a:txBody>
                    <a:bodyPr/>
                    <a:lstStyle/>
                    <a:p>
                      <a:pPr algn="ctr">
                        <a:spcAft>
                          <a:spcPts val="0"/>
                        </a:spcAft>
                      </a:pPr>
                      <a:r>
                        <a:rPr lang="en-US" sz="2000" kern="100" dirty="0">
                          <a:effectLst/>
                        </a:rPr>
                        <a:t>5.431</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5.65</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5.653</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6.058</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5.86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a:effectLst/>
                        </a:rPr>
                        <a:t>4.5</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6.48</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c>
                  <a:txBody>
                    <a:bodyPr/>
                    <a:lstStyle/>
                    <a:p>
                      <a:pPr algn="ctr">
                        <a:spcAft>
                          <a:spcPts val="0"/>
                        </a:spcAft>
                      </a:pPr>
                      <a:r>
                        <a:rPr lang="en-US" sz="2000" kern="100" dirty="0">
                          <a:effectLst/>
                        </a:rPr>
                        <a:t>3.567</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1" marR="68581" marT="0" marB="0" anchor="ctr"/>
                </a:tc>
              </a:tr>
            </a:tbl>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4FF2B516-0F58-4A3A-9B8B-E1FAE39F28FC}" type="slidenum">
              <a:rPr lang="zh-CN" altLang="en-US" sz="1400" smtClean="0"/>
            </a:fld>
            <a:endParaRPr lang="zh-CN" altLang="en-US" sz="1400"/>
          </a:p>
        </p:txBody>
      </p:sp>
      <p:pic>
        <p:nvPicPr>
          <p:cNvPr id="194563"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457200"/>
            <a:ext cx="7772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灯片编号占位符 7"/>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05469AD-1C0E-433B-924D-E17D5A846894}" type="slidenum">
              <a:rPr lang="zh-CN" altLang="en-US" sz="1400" smtClean="0"/>
            </a:fld>
            <a:endParaRPr lang="zh-CN" altLang="en-US" sz="1400"/>
          </a:p>
        </p:txBody>
      </p:sp>
      <p:pic>
        <p:nvPicPr>
          <p:cNvPr id="195587" name="Picture 2" descr="strainedsilicon_left"/>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0" y="2438400"/>
            <a:ext cx="3240088" cy="4192588"/>
          </a:xfrm>
        </p:spPr>
      </p:pic>
      <p:sp>
        <p:nvSpPr>
          <p:cNvPr id="2" name="Rectangle 3"/>
          <p:cNvSpPr>
            <a:spLocks noGrp="1" noChangeArrowheads="1"/>
          </p:cNvSpPr>
          <p:nvPr>
            <p:ph type="body" sz="half" idx="3"/>
          </p:nvPr>
        </p:nvSpPr>
        <p:spPr>
          <a:xfrm>
            <a:off x="6696075" y="2590800"/>
            <a:ext cx="2447925" cy="3959225"/>
          </a:xfrm>
        </p:spPr>
        <p:txBody>
          <a:bodyPr/>
          <a:lstStyle/>
          <a:p>
            <a:pPr eaLnBrk="1" hangingPunct="1">
              <a:buFontTx/>
              <a:buNone/>
            </a:pPr>
            <a:r>
              <a:rPr lang="en-US" altLang="zh-CN" sz="2800"/>
              <a:t>Change the lattice constant of material</a:t>
            </a:r>
            <a:endParaRPr lang="en-US" altLang="zh-CN" sz="2800"/>
          </a:p>
          <a:p>
            <a:pPr eaLnBrk="1" hangingPunct="1">
              <a:buFontTx/>
              <a:buNone/>
            </a:pPr>
            <a:r>
              <a:rPr lang="en-US" altLang="zh-CN" sz="2800"/>
              <a:t>Changes energy band structure!</a:t>
            </a:r>
            <a:endParaRPr lang="en-US" altLang="zh-CN" sz="2800"/>
          </a:p>
        </p:txBody>
      </p:sp>
      <p:pic>
        <p:nvPicPr>
          <p:cNvPr id="195589" name="Picture 4" descr="strainedsilicon_right"/>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352800" y="2438400"/>
            <a:ext cx="3338513" cy="4248150"/>
          </a:xfrm>
        </p:spPr>
      </p:pic>
      <p:pic>
        <p:nvPicPr>
          <p:cNvPr id="19559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8580438"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1" name="Text Box 6"/>
          <p:cNvSpPr txBox="1">
            <a:spLocks noChangeArrowheads="1"/>
          </p:cNvSpPr>
          <p:nvPr/>
        </p:nvSpPr>
        <p:spPr bwMode="auto">
          <a:xfrm>
            <a:off x="457200" y="198438"/>
            <a:ext cx="243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rPr>
              <a:t>应变硅</a:t>
            </a:r>
            <a:endParaRPr lang="zh-CN" altLang="en-US"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7" name="图片 6"/>
          <p:cNvPicPr>
            <a:picLocks noChangeAspect="1"/>
          </p:cNvPicPr>
          <p:nvPr/>
        </p:nvPicPr>
        <p:blipFill>
          <a:blip r:embed="rId1"/>
          <a:stretch>
            <a:fillRect/>
          </a:stretch>
        </p:blipFill>
        <p:spPr>
          <a:xfrm>
            <a:off x="576448" y="4038584"/>
            <a:ext cx="3550866" cy="1510258"/>
          </a:xfrm>
          <a:prstGeom prst="rect">
            <a:avLst/>
          </a:prstGeom>
        </p:spPr>
      </p:pic>
      <p:pic>
        <p:nvPicPr>
          <p:cNvPr id="9" name="图片 8"/>
          <p:cNvPicPr>
            <a:picLocks noChangeAspect="1"/>
          </p:cNvPicPr>
          <p:nvPr/>
        </p:nvPicPr>
        <p:blipFill>
          <a:blip r:embed="rId2"/>
          <a:stretch>
            <a:fillRect/>
          </a:stretch>
        </p:blipFill>
        <p:spPr>
          <a:xfrm>
            <a:off x="614522" y="5721113"/>
            <a:ext cx="2559073" cy="417437"/>
          </a:xfrm>
          <a:prstGeom prst="rect">
            <a:avLst/>
          </a:prstGeom>
        </p:spPr>
      </p:pic>
      <p:pic>
        <p:nvPicPr>
          <p:cNvPr id="4" name="图片 3"/>
          <p:cNvPicPr>
            <a:picLocks noChangeAspect="1"/>
          </p:cNvPicPr>
          <p:nvPr/>
        </p:nvPicPr>
        <p:blipFill>
          <a:blip r:embed="rId3"/>
          <a:stretch>
            <a:fillRect/>
          </a:stretch>
        </p:blipFill>
        <p:spPr>
          <a:xfrm>
            <a:off x="5657850" y="3950531"/>
            <a:ext cx="1790700" cy="2294694"/>
          </a:xfrm>
          <a:prstGeom prst="rect">
            <a:avLst/>
          </a:prstGeom>
        </p:spPr>
      </p:pic>
      <p:pic>
        <p:nvPicPr>
          <p:cNvPr id="3" name="图片 2"/>
          <p:cNvPicPr>
            <a:picLocks noChangeAspect="1"/>
          </p:cNvPicPr>
          <p:nvPr/>
        </p:nvPicPr>
        <p:blipFill>
          <a:blip r:embed="rId4"/>
          <a:stretch>
            <a:fillRect/>
          </a:stretch>
        </p:blipFill>
        <p:spPr>
          <a:xfrm>
            <a:off x="609704" y="381080"/>
            <a:ext cx="7512195" cy="3276514"/>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7617421-B029-4DCC-8420-E26A6E64ABB6}" type="slidenum">
              <a:rPr lang="zh-CN" altLang="en-US" sz="1400" smtClean="0"/>
            </a:fld>
            <a:endParaRPr lang="zh-CN" altLang="en-US" sz="1400"/>
          </a:p>
        </p:txBody>
      </p:sp>
      <p:sp>
        <p:nvSpPr>
          <p:cNvPr id="196611" name="Rectangle 2"/>
          <p:cNvSpPr>
            <a:spLocks noGrp="1" noChangeArrowheads="1"/>
          </p:cNvSpPr>
          <p:nvPr>
            <p:ph type="body" sz="half" idx="4294967295"/>
          </p:nvPr>
        </p:nvSpPr>
        <p:spPr>
          <a:xfrm>
            <a:off x="0" y="1066800"/>
            <a:ext cx="8229600" cy="685800"/>
          </a:xfrm>
        </p:spPr>
        <p:txBody>
          <a:bodyPr/>
          <a:lstStyle/>
          <a:p>
            <a:pPr eaLnBrk="1" hangingPunct="1"/>
            <a:r>
              <a:rPr lang="zh-CN" altLang="en-US" sz="2800"/>
              <a:t>对</a:t>
            </a:r>
            <a:r>
              <a:rPr lang="en-US" altLang="zh-CN" sz="2800"/>
              <a:t>NMOS</a:t>
            </a:r>
            <a:r>
              <a:rPr lang="zh-CN" altLang="en-US" sz="2800"/>
              <a:t>，由于应力，六重简单能谷分成二组。</a:t>
            </a:r>
            <a:endParaRPr lang="zh-CN" altLang="en-US" sz="2800"/>
          </a:p>
          <a:p>
            <a:pPr eaLnBrk="1" hangingPunct="1"/>
            <a:endParaRPr lang="zh-CN" altLang="en-US" sz="2800"/>
          </a:p>
        </p:txBody>
      </p:sp>
      <p:graphicFrame>
        <p:nvGraphicFramePr>
          <p:cNvPr id="196612" name="Object 3"/>
          <p:cNvGraphicFramePr>
            <a:graphicFrameLocks noGrp="1" noChangeAspect="1"/>
          </p:cNvGraphicFramePr>
          <p:nvPr>
            <p:ph sz="half" idx="4294967295"/>
          </p:nvPr>
        </p:nvGraphicFramePr>
        <p:xfrm>
          <a:off x="538163" y="1835150"/>
          <a:ext cx="2700337" cy="1665288"/>
        </p:xfrm>
        <a:graphic>
          <a:graphicData uri="http://schemas.openxmlformats.org/presentationml/2006/ole">
            <mc:AlternateContent xmlns:mc="http://schemas.openxmlformats.org/markup-compatibility/2006">
              <mc:Choice xmlns:v="urn:schemas-microsoft-com:vml" Requires="v">
                <p:oleObj spid="_x0000_s56408" name="" r:id="rId1" imgW="2800350" imgH="1628775" progId="Paint.Picture">
                  <p:embed/>
                </p:oleObj>
              </mc:Choice>
              <mc:Fallback>
                <p:oleObj name="" r:id="rId1" imgW="2800350" imgH="1628775" progId="Paint.Picture">
                  <p:embed/>
                  <p:pic>
                    <p:nvPicPr>
                      <p:cNvPr id="0" name="图片 56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1835150"/>
                        <a:ext cx="270033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96613" name="Picture 4" descr="strainedsilicon_left"/>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62000" y="4038600"/>
            <a:ext cx="2001838" cy="2590800"/>
          </a:xfrm>
        </p:spPr>
      </p:pic>
      <p:sp>
        <p:nvSpPr>
          <p:cNvPr id="196614" name="AutoShape 5"/>
          <p:cNvSpPr>
            <a:spLocks noChangeArrowheads="1"/>
          </p:cNvSpPr>
          <p:nvPr/>
        </p:nvSpPr>
        <p:spPr bwMode="auto">
          <a:xfrm>
            <a:off x="3581400" y="3657600"/>
            <a:ext cx="1828800" cy="914400"/>
          </a:xfrm>
          <a:prstGeom prst="rightArrow">
            <a:avLst>
              <a:gd name="adj1" fmla="val 50000"/>
              <a:gd name="adj2" fmla="val 50000"/>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96615" name="Object 6"/>
          <p:cNvGraphicFramePr>
            <a:graphicFrameLocks noChangeAspect="1"/>
          </p:cNvGraphicFramePr>
          <p:nvPr/>
        </p:nvGraphicFramePr>
        <p:xfrm>
          <a:off x="5638800" y="1828800"/>
          <a:ext cx="3114675" cy="1400175"/>
        </p:xfrm>
        <a:graphic>
          <a:graphicData uri="http://schemas.openxmlformats.org/presentationml/2006/ole">
            <mc:AlternateContent xmlns:mc="http://schemas.openxmlformats.org/markup-compatibility/2006">
              <mc:Choice xmlns:v="urn:schemas-microsoft-com:vml" Requires="v">
                <p:oleObj spid="_x0000_s56409" name="" r:id="rId4" imgW="3114675" imgH="1400175" progId="Paint.Picture">
                  <p:embed/>
                </p:oleObj>
              </mc:Choice>
              <mc:Fallback>
                <p:oleObj name="" r:id="rId4" imgW="3114675" imgH="1400175" progId="Paint.Picture">
                  <p:embed/>
                  <p:pic>
                    <p:nvPicPr>
                      <p:cNvPr id="0" name="图片 564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828800"/>
                        <a:ext cx="31146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96616" name="Picture 7" descr="strainedsilicon_rig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886200"/>
            <a:ext cx="21193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7" name="Rectangle 8"/>
          <p:cNvSpPr>
            <a:spLocks noChangeArrowheads="1"/>
          </p:cNvSpPr>
          <p:nvPr/>
        </p:nvSpPr>
        <p:spPr bwMode="auto">
          <a:xfrm>
            <a:off x="12192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400" b="1" i="1">
                <a:solidFill>
                  <a:srgbClr val="FF0000"/>
                </a:solidFill>
                <a:latin typeface="Times New Roman" panose="02020603050405020304" pitchFamily="18" charset="0"/>
              </a:rPr>
              <a:t>Strained Silicon</a:t>
            </a:r>
            <a:endParaRPr lang="en-US" altLang="zh-CN" sz="4400" b="1" i="1">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57346" name="Picture 2" descr="https://tse3-mm.cn.bing.net/th?id=OIP.O7ZbbY8wOYmvn8eymW5lKAHaCB&amp;pid=15.1&amp;P=0&amp;w=550&amp;h=1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912" y="2057436"/>
            <a:ext cx="8679477" cy="2362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A1B8B52C-9F81-4D35-89C1-88080E4D01B5}" type="slidenum">
              <a:rPr lang="zh-CN" altLang="en-US" sz="1400" smtClean="0"/>
            </a:fld>
            <a:endParaRPr lang="zh-CN" altLang="en-US" sz="1400"/>
          </a:p>
        </p:txBody>
      </p:sp>
      <p:pic>
        <p:nvPicPr>
          <p:cNvPr id="197635"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838200"/>
            <a:ext cx="81978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D3C4566-A3C8-48CB-8257-E1041AB40EBD}" type="slidenum">
              <a:rPr lang="zh-CN" altLang="en-US" sz="1400" smtClean="0"/>
            </a:fld>
            <a:endParaRPr lang="zh-CN" altLang="en-US" sz="1400"/>
          </a:p>
        </p:txBody>
      </p:sp>
      <p:sp>
        <p:nvSpPr>
          <p:cNvPr id="198659" name="Rectangle 2"/>
          <p:cNvSpPr>
            <a:spLocks noGrp="1" noChangeArrowheads="1"/>
          </p:cNvSpPr>
          <p:nvPr>
            <p:ph idx="1"/>
          </p:nvPr>
        </p:nvSpPr>
        <p:spPr>
          <a:xfrm>
            <a:off x="76200" y="3352800"/>
            <a:ext cx="8991600" cy="2546350"/>
          </a:xfrm>
        </p:spPr>
        <p:txBody>
          <a:bodyPr/>
          <a:lstStyle/>
          <a:p>
            <a:pPr eaLnBrk="1" hangingPunct="1">
              <a:lnSpc>
                <a:spcPct val="120000"/>
              </a:lnSpc>
            </a:pPr>
            <a:r>
              <a:rPr lang="zh-CN" altLang="en-US" sz="2800"/>
              <a:t>两个降低的能谷沿与界面垂直的方向，四个抬高的能谷与界面平行。高低能谷间的能量差经验值为</a:t>
            </a:r>
            <a:r>
              <a:rPr lang="en-US" altLang="zh-CN" sz="2800"/>
              <a:t>0.6xeV</a:t>
            </a:r>
            <a:r>
              <a:rPr lang="zh-CN" altLang="en-US" sz="2800"/>
              <a:t>，</a:t>
            </a:r>
            <a:r>
              <a:rPr lang="en-US" altLang="zh-CN" sz="2800"/>
              <a:t>x</a:t>
            </a:r>
            <a:r>
              <a:rPr lang="zh-CN" altLang="en-US" sz="2800"/>
              <a:t>为</a:t>
            </a:r>
            <a:r>
              <a:rPr lang="en-US" altLang="zh-CN" sz="2800"/>
              <a:t>Ge</a:t>
            </a:r>
            <a:r>
              <a:rPr lang="zh-CN" altLang="en-US" sz="2800"/>
              <a:t>含量。</a:t>
            </a:r>
            <a:endParaRPr lang="zh-CN" altLang="en-US" sz="2800"/>
          </a:p>
          <a:p>
            <a:pPr eaLnBrk="1" hangingPunct="1">
              <a:lnSpc>
                <a:spcPct val="120000"/>
              </a:lnSpc>
            </a:pPr>
            <a:r>
              <a:rPr lang="zh-CN" altLang="en-US" sz="2800"/>
              <a:t>大多反型电子占据二个低能谷，在与界面平行方向输运，具有较低的导带有效质量。</a:t>
            </a:r>
            <a:endParaRPr lang="zh-CN" altLang="en-US" sz="2800"/>
          </a:p>
          <a:p>
            <a:pPr eaLnBrk="1" hangingPunct="1">
              <a:lnSpc>
                <a:spcPct val="120000"/>
              </a:lnSpc>
            </a:pPr>
            <a:r>
              <a:rPr lang="zh-CN" altLang="en-US" sz="2800"/>
              <a:t>谷间声子散射率因能谷分裂且能差较大而降低。</a:t>
            </a:r>
            <a:endParaRPr lang="zh-CN" altLang="en-US" sz="2800"/>
          </a:p>
        </p:txBody>
      </p:sp>
      <p:pic>
        <p:nvPicPr>
          <p:cNvPr id="19866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0"/>
            <a:ext cx="86868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340548-EBCF-4634-84C0-E9C847C85432}" type="slidenum">
              <a:rPr lang="zh-CN" altLang="en-US" sz="1400" smtClean="0"/>
            </a:fld>
            <a:endParaRPr lang="zh-CN" altLang="en-US" sz="1400"/>
          </a:p>
        </p:txBody>
      </p:sp>
      <p:sp>
        <p:nvSpPr>
          <p:cNvPr id="199683" name="Rectangle 2"/>
          <p:cNvSpPr>
            <a:spLocks noGrp="1" noChangeArrowheads="1"/>
          </p:cNvSpPr>
          <p:nvPr>
            <p:ph idx="1"/>
          </p:nvPr>
        </p:nvSpPr>
        <p:spPr/>
        <p:txBody>
          <a:bodyPr/>
          <a:lstStyle/>
          <a:p>
            <a:pPr eaLnBrk="1" hangingPunct="1"/>
            <a:r>
              <a:rPr lang="en-US" altLang="zh-CN"/>
              <a:t>Effect was noticed in early 1950’s</a:t>
            </a:r>
            <a:endParaRPr lang="en-US" altLang="zh-CN"/>
          </a:p>
          <a:p>
            <a:pPr lvl="1" eaLnBrk="1" hangingPunct="1"/>
            <a:r>
              <a:rPr lang="en-US" altLang="zh-CN"/>
              <a:t>Generally an effect to be avoided</a:t>
            </a:r>
            <a:endParaRPr lang="en-US" altLang="zh-CN"/>
          </a:p>
          <a:p>
            <a:pPr lvl="1" eaLnBrk="1" hangingPunct="1"/>
            <a:r>
              <a:rPr lang="en-US" altLang="zh-CN"/>
              <a:t>Why bother?</a:t>
            </a:r>
            <a:endParaRPr lang="en-US" altLang="zh-CN"/>
          </a:p>
          <a:p>
            <a:pPr eaLnBrk="1" hangingPunct="1"/>
            <a:r>
              <a:rPr lang="en-US" altLang="zh-CN"/>
              <a:t>In recent years scaling has become more difficult</a:t>
            </a:r>
            <a:endParaRPr lang="en-US" altLang="zh-CN"/>
          </a:p>
          <a:p>
            <a:pPr eaLnBrk="1" hangingPunct="1"/>
            <a:r>
              <a:rPr lang="en-US" altLang="zh-CN"/>
              <a:t>Idea revived at MIT in early 1990s</a:t>
            </a:r>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A913BFDF-261C-4D2C-A04B-CD2D70ABEA7D}" type="slidenum">
              <a:rPr lang="zh-CN" altLang="en-US" sz="1400" smtClean="0"/>
            </a:fld>
            <a:endParaRPr lang="zh-CN" altLang="en-US" sz="1400"/>
          </a:p>
        </p:txBody>
      </p:sp>
      <p:pic>
        <p:nvPicPr>
          <p:cNvPr id="201731"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001713"/>
            <a:ext cx="82089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2" name="矩形 5"/>
          <p:cNvSpPr>
            <a:spLocks noChangeArrowheads="1"/>
          </p:cNvSpPr>
          <p:nvPr/>
        </p:nvSpPr>
        <p:spPr bwMode="auto">
          <a:xfrm>
            <a:off x="2971800" y="328613"/>
            <a:ext cx="1228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latin typeface="Calibri" panose="020F0502020204030204" charset="0"/>
              </a:rPr>
              <a:t>（</a:t>
            </a:r>
            <a:r>
              <a:rPr lang="en-US" altLang="zh-CN" sz="1800">
                <a:latin typeface="Calibri" panose="020F0502020204030204" charset="0"/>
              </a:rPr>
              <a:t>100</a:t>
            </a:r>
            <a:r>
              <a:rPr lang="zh-CN" altLang="zh-CN" sz="1800">
                <a:latin typeface="Calibri" panose="020F0502020204030204" charset="0"/>
              </a:rPr>
              <a:t>）面</a:t>
            </a:r>
            <a:endParaRPr lang="zh-CN" altLang="en-US" sz="1800"/>
          </a:p>
        </p:txBody>
      </p:sp>
      <p:sp>
        <p:nvSpPr>
          <p:cNvPr id="201733" name="文本框 6"/>
          <p:cNvSpPr txBox="1">
            <a:spLocks noChangeArrowheads="1"/>
          </p:cNvSpPr>
          <p:nvPr/>
        </p:nvSpPr>
        <p:spPr bwMode="auto">
          <a:xfrm>
            <a:off x="6056313" y="280988"/>
            <a:ext cx="2630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【110】</a:t>
            </a:r>
            <a:r>
              <a:rPr lang="zh-CN" altLang="en-US" sz="1800"/>
              <a:t>方向单轴压应力</a:t>
            </a:r>
            <a:endParaRPr lang="zh-CN" altLang="en-US" sz="1800"/>
          </a:p>
        </p:txBody>
      </p:sp>
      <p:sp>
        <p:nvSpPr>
          <p:cNvPr id="8" name="矩形 7"/>
          <p:cNvSpPr/>
          <p:nvPr/>
        </p:nvSpPr>
        <p:spPr>
          <a:xfrm>
            <a:off x="161925" y="4808538"/>
            <a:ext cx="8991600" cy="1477962"/>
          </a:xfrm>
          <a:prstGeom prst="rect">
            <a:avLst/>
          </a:prstGeom>
        </p:spPr>
        <p:txBody>
          <a:bodyPr>
            <a:spAutoFit/>
          </a:bodyPr>
          <a:lstStyle/>
          <a:p>
            <a:pPr indent="266700" algn="just">
              <a:spcAft>
                <a:spcPts val="0"/>
              </a:spcAft>
              <a:defRPr/>
            </a:pPr>
            <a:r>
              <a:rPr lang="zh-CN" altLang="zh-CN" kern="100" dirty="0">
                <a:latin typeface="Calibri" panose="020F0502020204030204" charset="0"/>
                <a:cs typeface="Times New Roman" panose="02020603050405020304" pitchFamily="18" charset="0"/>
                <a:sym typeface="+mn-ea"/>
              </a:rPr>
              <a:t>在</a:t>
            </a:r>
            <a:r>
              <a:rPr lang="en-US" altLang="zh-CN" kern="100" dirty="0">
                <a:latin typeface="Calibri" panose="020F0502020204030204" charset="0"/>
                <a:cs typeface="Times New Roman" panose="02020603050405020304" pitchFamily="18" charset="0"/>
                <a:sym typeface="+mn-ea"/>
              </a:rPr>
              <a:t>[110]</a:t>
            </a:r>
            <a:r>
              <a:rPr lang="zh-CN" altLang="zh-CN" kern="100" dirty="0">
                <a:latin typeface="Calibri" panose="020F0502020204030204" charset="0"/>
                <a:cs typeface="Times New Roman" panose="02020603050405020304" pitchFamily="18" charset="0"/>
                <a:sym typeface="+mn-ea"/>
              </a:rPr>
              <a:t>方向施加单轴压力</a:t>
            </a:r>
            <a:r>
              <a:rPr lang="zh-CN" altLang="en-US" kern="100" dirty="0">
                <a:latin typeface="Calibri" panose="020F0502020204030204" charset="0"/>
                <a:cs typeface="Times New Roman" panose="02020603050405020304" pitchFamily="18" charset="0"/>
                <a:sym typeface="+mn-ea"/>
              </a:rPr>
              <a:t>，</a:t>
            </a:r>
            <a:r>
              <a:rPr lang="zh-CN" altLang="zh-CN" kern="100" dirty="0">
                <a:latin typeface="Calibri" panose="020F0502020204030204" charset="0"/>
                <a:cs typeface="Times New Roman" panose="02020603050405020304" pitchFamily="18" charset="0"/>
                <a:sym typeface="+mn-ea"/>
              </a:rPr>
              <a:t>这个方向空穴的能量增加，能级升高。同时</a:t>
            </a:r>
            <a:r>
              <a:rPr lang="en-US" altLang="zh-CN" kern="100" dirty="0">
                <a:latin typeface="Calibri" panose="020F0502020204030204" charset="0"/>
                <a:cs typeface="Times New Roman" panose="02020603050405020304" pitchFamily="18" charset="0"/>
                <a:sym typeface="+mn-ea"/>
              </a:rPr>
              <a:t>CD</a:t>
            </a:r>
            <a:r>
              <a:rPr lang="zh-CN" altLang="zh-CN" kern="100" dirty="0">
                <a:latin typeface="Calibri" panose="020F0502020204030204" charset="0"/>
                <a:cs typeface="Times New Roman" panose="02020603050405020304" pitchFamily="18" charset="0"/>
                <a:sym typeface="+mn-ea"/>
              </a:rPr>
              <a:t>方向的能级降低。空穴重新分布，更多的空穴位于</a:t>
            </a:r>
            <a:r>
              <a:rPr lang="en-US" altLang="zh-CN" kern="100" dirty="0">
                <a:latin typeface="Calibri" panose="020F0502020204030204" charset="0"/>
                <a:cs typeface="Times New Roman" panose="02020603050405020304" pitchFamily="18" charset="0"/>
                <a:sym typeface="+mn-ea"/>
              </a:rPr>
              <a:t>C</a:t>
            </a:r>
            <a:r>
              <a:rPr lang="zh-CN" altLang="zh-CN" kern="100" dirty="0">
                <a:latin typeface="Calibri" panose="020F0502020204030204" charset="0"/>
                <a:cs typeface="Times New Roman" panose="02020603050405020304" pitchFamily="18" charset="0"/>
                <a:sym typeface="+mn-ea"/>
              </a:rPr>
              <a:t>区和</a:t>
            </a:r>
            <a:r>
              <a:rPr lang="en-US" altLang="zh-CN" kern="100" dirty="0">
                <a:latin typeface="Calibri" panose="020F0502020204030204" charset="0"/>
                <a:cs typeface="Times New Roman" panose="02020603050405020304" pitchFamily="18" charset="0"/>
                <a:sym typeface="+mn-ea"/>
              </a:rPr>
              <a:t>D</a:t>
            </a:r>
            <a:r>
              <a:rPr lang="zh-CN" altLang="zh-CN" kern="100" dirty="0">
                <a:latin typeface="Calibri" panose="020F0502020204030204" charset="0"/>
                <a:cs typeface="Times New Roman" panose="02020603050405020304" pitchFamily="18" charset="0"/>
                <a:sym typeface="+mn-ea"/>
              </a:rPr>
              <a:t>区。从图，应变后</a:t>
            </a:r>
            <a:r>
              <a:rPr lang="en-US" altLang="zh-CN" kern="100" dirty="0">
                <a:latin typeface="Calibri" panose="020F0502020204030204" charset="0"/>
                <a:cs typeface="Times New Roman" panose="02020603050405020304" pitchFamily="18" charset="0"/>
                <a:sym typeface="+mn-ea"/>
              </a:rPr>
              <a:t>C</a:t>
            </a:r>
            <a:r>
              <a:rPr lang="zh-CN" altLang="zh-CN" kern="100" dirty="0">
                <a:latin typeface="Calibri" panose="020F0502020204030204" charset="0"/>
                <a:cs typeface="Times New Roman" panose="02020603050405020304" pitchFamily="18" charset="0"/>
                <a:sym typeface="+mn-ea"/>
              </a:rPr>
              <a:t>区和</a:t>
            </a:r>
            <a:r>
              <a:rPr lang="en-US" altLang="zh-CN" kern="100" dirty="0">
                <a:latin typeface="Calibri" panose="020F0502020204030204" charset="0"/>
                <a:cs typeface="Times New Roman" panose="02020603050405020304" pitchFamily="18" charset="0"/>
                <a:sym typeface="+mn-ea"/>
              </a:rPr>
              <a:t>D</a:t>
            </a:r>
            <a:r>
              <a:rPr lang="zh-CN" altLang="zh-CN" kern="100" dirty="0">
                <a:latin typeface="Calibri" panose="020F0502020204030204" charset="0"/>
                <a:cs typeface="Times New Roman" panose="02020603050405020304" pitchFamily="18" charset="0"/>
                <a:sym typeface="+mn-ea"/>
              </a:rPr>
              <a:t>区</a:t>
            </a:r>
            <a:r>
              <a:rPr lang="en-US" altLang="zh-CN" kern="100" dirty="0">
                <a:latin typeface="Calibri" panose="020F0502020204030204" charset="0"/>
                <a:cs typeface="Times New Roman" panose="02020603050405020304" pitchFamily="18" charset="0"/>
                <a:sym typeface="+mn-ea"/>
              </a:rPr>
              <a:t>E-k</a:t>
            </a:r>
            <a:r>
              <a:rPr lang="zh-CN" altLang="zh-CN" kern="100" dirty="0">
                <a:latin typeface="Calibri" panose="020F0502020204030204" charset="0"/>
                <a:cs typeface="Times New Roman" panose="02020603050405020304" pitchFamily="18" charset="0"/>
                <a:sym typeface="+mn-ea"/>
              </a:rPr>
              <a:t>关系曲线的曲率增加，这意味着这一区域空穴的有效质量降低。同样地，能级分裂降低了谷间散射。因此对空穴同样可以说，单轴应变使空穴有效质量降低、谷间散射降低因而迁移率得到提高。</a:t>
            </a:r>
            <a:endParaRPr lang="zh-CN" altLang="zh-CN" kern="100" dirty="0">
              <a:latin typeface="Calibri" panose="020F0502020204030204"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0D8DF63-10D5-4634-942B-8DC614FBCA74}" type="slidenum">
              <a:rPr lang="zh-CN" altLang="en-US" sz="1400" smtClean="0"/>
            </a:fld>
            <a:endParaRPr lang="zh-CN" altLang="en-US" sz="1400"/>
          </a:p>
        </p:txBody>
      </p:sp>
      <p:sp>
        <p:nvSpPr>
          <p:cNvPr id="202755" name="Rectangle 2"/>
          <p:cNvSpPr>
            <a:spLocks noGrp="1" noChangeArrowheads="1"/>
          </p:cNvSpPr>
          <p:nvPr>
            <p:ph type="title"/>
          </p:nvPr>
        </p:nvSpPr>
        <p:spPr/>
        <p:txBody>
          <a:bodyPr/>
          <a:lstStyle/>
          <a:p>
            <a:pPr eaLnBrk="1" hangingPunct="1"/>
            <a:endParaRPr lang="zh-CN" altLang="zh-CN"/>
          </a:p>
        </p:txBody>
      </p:sp>
      <p:sp>
        <p:nvSpPr>
          <p:cNvPr id="202756" name="Rectangle 3"/>
          <p:cNvSpPr>
            <a:spLocks noGrp="1" noChangeArrowheads="1"/>
          </p:cNvSpPr>
          <p:nvPr>
            <p:ph idx="1"/>
          </p:nvPr>
        </p:nvSpPr>
        <p:spPr>
          <a:xfrm>
            <a:off x="0" y="4040188"/>
            <a:ext cx="9067800" cy="2133600"/>
          </a:xfrm>
        </p:spPr>
        <p:txBody>
          <a:bodyPr/>
          <a:lstStyle/>
          <a:p>
            <a:pPr eaLnBrk="1" hangingPunct="1"/>
            <a:r>
              <a:rPr lang="zh-CN" altLang="en-US" sz="2400"/>
              <a:t>对</a:t>
            </a:r>
            <a:r>
              <a:rPr lang="en-US" altLang="zh-CN" sz="2400"/>
              <a:t>PMOS</a:t>
            </a:r>
            <a:r>
              <a:rPr lang="zh-CN" altLang="en-US" sz="2400"/>
              <a:t>器件，迁移率的提高主要源于中心布里渊区重空穴带和轻空穴带的分离导致的较低带间散射，应力引起的价带结构的畸变会使有效空穴质量降低。</a:t>
            </a:r>
            <a:endParaRPr lang="zh-CN" altLang="en-US" sz="2400"/>
          </a:p>
          <a:p>
            <a:pPr eaLnBrk="1" hangingPunct="1"/>
            <a:r>
              <a:rPr lang="zh-CN" altLang="en-US" sz="2400"/>
              <a:t>在应变</a:t>
            </a:r>
            <a:r>
              <a:rPr lang="en-US" altLang="zh-CN" sz="2400"/>
              <a:t>MOSFET</a:t>
            </a:r>
            <a:r>
              <a:rPr lang="zh-CN" altLang="en-US" sz="2400"/>
              <a:t>中，空穴迁移率在室温下增加</a:t>
            </a:r>
            <a:r>
              <a:rPr lang="en-US" altLang="zh-CN" sz="2400"/>
              <a:t>50%</a:t>
            </a:r>
            <a:r>
              <a:rPr lang="zh-CN" altLang="en-US" sz="2400"/>
              <a:t>，在</a:t>
            </a:r>
            <a:r>
              <a:rPr lang="en-US" altLang="zh-CN" sz="2400"/>
              <a:t>90K</a:t>
            </a:r>
            <a:r>
              <a:rPr lang="zh-CN" altLang="en-US" sz="2400"/>
              <a:t>下增加</a:t>
            </a:r>
            <a:r>
              <a:rPr lang="en-US" altLang="zh-CN" sz="2400"/>
              <a:t>100%.</a:t>
            </a:r>
            <a:endParaRPr lang="en-US" altLang="zh-CN" sz="2400"/>
          </a:p>
          <a:p>
            <a:pPr eaLnBrk="1" hangingPunct="1"/>
            <a:r>
              <a:rPr lang="zh-CN" altLang="en-US" sz="2400"/>
              <a:t>由于有效质量受应力影响，在应力中载流子迁移率显示各向异性。</a:t>
            </a:r>
            <a:endParaRPr lang="zh-CN" altLang="en-US" sz="2400"/>
          </a:p>
        </p:txBody>
      </p:sp>
      <p:pic>
        <p:nvPicPr>
          <p:cNvPr id="20275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152400"/>
            <a:ext cx="8839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p:cNvSpPr>
            <a:spLocks noGrp="1" noChangeArrowheads="1"/>
          </p:cNvSpPr>
          <p:nvPr>
            <p:ph type="title"/>
          </p:nvPr>
        </p:nvSpPr>
        <p:spPr/>
        <p:txBody>
          <a:bodyPr/>
          <a:lstStyle/>
          <a:p>
            <a:r>
              <a:rPr lang="zh-CN" altLang="zh-CN"/>
              <a:t>单轴应变</a:t>
            </a:r>
            <a:endParaRPr lang="zh-CN" altLang="en-US"/>
          </a:p>
        </p:txBody>
      </p:sp>
      <p:sp>
        <p:nvSpPr>
          <p:cNvPr id="200707" name="内容占位符 2"/>
          <p:cNvSpPr>
            <a:spLocks noGrp="1" noChangeArrowheads="1"/>
          </p:cNvSpPr>
          <p:nvPr>
            <p:ph idx="1"/>
          </p:nvPr>
        </p:nvSpPr>
        <p:spPr/>
        <p:txBody>
          <a:bodyPr/>
          <a:lstStyle/>
          <a:p>
            <a:r>
              <a:rPr lang="zh-CN" altLang="zh-CN"/>
              <a:t>局域化的应力技术。可以满足</a:t>
            </a:r>
            <a:r>
              <a:rPr lang="en-US" altLang="zh-CN"/>
              <a:t>CMOS</a:t>
            </a:r>
            <a:r>
              <a:rPr lang="zh-CN" altLang="zh-CN"/>
              <a:t>在同一个芯片上，产生不同应力的要求，即对</a:t>
            </a:r>
            <a:r>
              <a:rPr lang="en-US" altLang="zh-CN"/>
              <a:t>pMOSFET</a:t>
            </a:r>
            <a:r>
              <a:rPr lang="zh-CN" altLang="zh-CN"/>
              <a:t>产生压应力，以增加空穴的迁移率；对</a:t>
            </a:r>
            <a:r>
              <a:rPr lang="en-US" altLang="zh-CN"/>
              <a:t>nMOSFET</a:t>
            </a:r>
            <a:r>
              <a:rPr lang="zh-CN" altLang="zh-CN"/>
              <a:t>产生张应力，以增加电子的迁移率。</a:t>
            </a:r>
            <a:endParaRPr lang="zh-CN" altLang="en-US"/>
          </a:p>
        </p:txBody>
      </p:sp>
      <p:sp>
        <p:nvSpPr>
          <p:cNvPr id="200708"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CD143E3B-30F8-4C1C-9D90-26046D535BEF}" type="slidenum">
              <a:rPr lang="zh-CN" altLang="en-US" sz="1400" smtClean="0"/>
            </a:fld>
            <a:endParaRPr lang="zh-CN" altLang="en-US" sz="140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标题 1"/>
          <p:cNvSpPr>
            <a:spLocks noGrp="1" noChangeArrowheads="1"/>
          </p:cNvSpPr>
          <p:nvPr>
            <p:ph type="title"/>
          </p:nvPr>
        </p:nvSpPr>
        <p:spPr>
          <a:xfrm>
            <a:off x="381000" y="53975"/>
            <a:ext cx="3657600" cy="1143000"/>
          </a:xfrm>
        </p:spPr>
        <p:txBody>
          <a:bodyPr/>
          <a:lstStyle/>
          <a:p>
            <a:r>
              <a:rPr lang="zh-CN" altLang="zh-CN">
                <a:solidFill>
                  <a:srgbClr val="FF0000"/>
                </a:solidFill>
              </a:rPr>
              <a:t>工艺诱导应力</a:t>
            </a:r>
            <a:endParaRPr lang="zh-CN" altLang="en-US">
              <a:solidFill>
                <a:srgbClr val="FF0000"/>
              </a:solidFill>
            </a:endParaRPr>
          </a:p>
        </p:txBody>
      </p:sp>
      <p:sp>
        <p:nvSpPr>
          <p:cNvPr id="204803" name="内容占位符 2"/>
          <p:cNvSpPr>
            <a:spLocks noGrp="1" noChangeArrowheads="1"/>
          </p:cNvSpPr>
          <p:nvPr>
            <p:ph idx="1"/>
          </p:nvPr>
        </p:nvSpPr>
        <p:spPr>
          <a:xfrm>
            <a:off x="266700" y="4683125"/>
            <a:ext cx="8229600" cy="1096963"/>
          </a:xfrm>
        </p:spPr>
        <p:txBody>
          <a:bodyPr/>
          <a:lstStyle/>
          <a:p>
            <a:r>
              <a:rPr lang="en-US" altLang="zh-CN" sz="1800"/>
              <a:t>pMOSFET</a:t>
            </a:r>
            <a:r>
              <a:rPr lang="zh-CN" altLang="zh-CN" sz="1800"/>
              <a:t>中，外延生长</a:t>
            </a:r>
            <a:r>
              <a:rPr lang="en-US" altLang="zh-CN" sz="1800"/>
              <a:t>SiGe</a:t>
            </a:r>
            <a:r>
              <a:rPr lang="zh-CN" altLang="zh-CN" sz="1800"/>
              <a:t>的源</a:t>
            </a:r>
            <a:r>
              <a:rPr lang="en-US" altLang="zh-CN" sz="1800"/>
              <a:t>/</a:t>
            </a:r>
            <a:r>
              <a:rPr lang="zh-CN" altLang="zh-CN" sz="1800"/>
              <a:t>漏对沟道产生单轴压应力； </a:t>
            </a:r>
            <a:r>
              <a:rPr lang="en-US" altLang="zh-CN" sz="1800"/>
              <a:t>nMOSFET</a:t>
            </a:r>
            <a:r>
              <a:rPr lang="zh-CN" altLang="zh-CN" sz="1800"/>
              <a:t>中</a:t>
            </a:r>
            <a:r>
              <a:rPr lang="en-US" altLang="zh-CN" sz="1800"/>
              <a:t>Si</a:t>
            </a:r>
            <a:r>
              <a:rPr lang="en-US" altLang="zh-CN" sz="1800" baseline="-25000"/>
              <a:t>3</a:t>
            </a:r>
            <a:r>
              <a:rPr lang="en-US" altLang="zh-CN" sz="1800"/>
              <a:t>N</a:t>
            </a:r>
            <a:r>
              <a:rPr lang="en-US" altLang="zh-CN" sz="1800" baseline="-25000"/>
              <a:t>4</a:t>
            </a:r>
            <a:r>
              <a:rPr lang="zh-CN" altLang="zh-CN" sz="1800"/>
              <a:t>盖层对沟道产生单轴张应力。这种利用工艺设计产生的应力统称为工艺诱导应力。工艺温度、生长条件、热膨胀系数、杂质注入等都可能产生应力。这种工艺诱导的应力是高度不均匀的，可以在器件的特定部位产生大于其它部位的应力。所以需要对器件的布局进行设计，以在特定方向产生需要的应力，避免应力相互抵消。</a:t>
            </a:r>
            <a:endParaRPr lang="zh-CN" altLang="en-US" sz="1800"/>
          </a:p>
        </p:txBody>
      </p:sp>
      <p:sp>
        <p:nvSpPr>
          <p:cNvPr id="204804"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F2761705-241D-4BE1-BE67-595A6EE50A70}" type="slidenum">
              <a:rPr lang="zh-CN" altLang="en-US" sz="1400" smtClean="0"/>
            </a:fld>
            <a:endParaRPr lang="zh-CN" altLang="en-US" sz="1400"/>
          </a:p>
        </p:txBody>
      </p:sp>
      <p:pic>
        <p:nvPicPr>
          <p:cNvPr id="204805"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1370013"/>
            <a:ext cx="6019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920DD3B5-804E-4E9A-9938-8EE2BC726F89}" type="slidenum">
              <a:rPr lang="zh-CN" altLang="en-US" sz="1400" smtClean="0"/>
            </a:fld>
            <a:endParaRPr lang="zh-CN" altLang="en-US" sz="1400"/>
          </a:p>
        </p:txBody>
      </p:sp>
      <p:pic>
        <p:nvPicPr>
          <p:cNvPr id="20582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200" y="976345"/>
            <a:ext cx="4798250" cy="4325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28" name="矩形 6"/>
          <p:cNvSpPr>
            <a:spLocks noChangeArrowheads="1"/>
          </p:cNvSpPr>
          <p:nvPr/>
        </p:nvSpPr>
        <p:spPr bwMode="auto">
          <a:xfrm>
            <a:off x="228600" y="5246688"/>
            <a:ext cx="8763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800">
                <a:latin typeface="Calibri" panose="020F0502020204030204" charset="0"/>
              </a:rPr>
              <a:t>Si</a:t>
            </a:r>
            <a:r>
              <a:rPr lang="en-US" altLang="zh-CN" sz="1800" baseline="-25000">
                <a:latin typeface="Calibri" panose="020F0502020204030204" charset="0"/>
              </a:rPr>
              <a:t>3</a:t>
            </a:r>
            <a:r>
              <a:rPr lang="en-US" altLang="zh-CN" sz="1800">
                <a:latin typeface="Calibri" panose="020F0502020204030204" charset="0"/>
              </a:rPr>
              <a:t>N</a:t>
            </a:r>
            <a:r>
              <a:rPr lang="en-US" altLang="zh-CN" sz="1800" baseline="-25000">
                <a:latin typeface="Calibri" panose="020F0502020204030204" charset="0"/>
              </a:rPr>
              <a:t>4</a:t>
            </a:r>
            <a:r>
              <a:rPr lang="zh-CN" altLang="zh-CN" sz="1800" b="1">
                <a:latin typeface="Calibri" panose="020F0502020204030204" charset="0"/>
              </a:rPr>
              <a:t>双线应力技术</a:t>
            </a:r>
            <a:r>
              <a:rPr lang="zh-CN" altLang="en-US" sz="1800" b="1">
                <a:latin typeface="Calibri" panose="020F0502020204030204" charset="0"/>
              </a:rPr>
              <a:t>：</a:t>
            </a:r>
            <a:r>
              <a:rPr lang="zh-CN" altLang="zh-CN" sz="1800">
                <a:latin typeface="Calibri" panose="020F0502020204030204" charset="0"/>
              </a:rPr>
              <a:t>通过改变工艺条件，还可以利用</a:t>
            </a:r>
            <a:r>
              <a:rPr lang="en-US" altLang="zh-CN" sz="1800">
                <a:latin typeface="Calibri" panose="020F0502020204030204" charset="0"/>
              </a:rPr>
              <a:t>Si</a:t>
            </a:r>
            <a:r>
              <a:rPr lang="en-US" altLang="zh-CN" sz="1800" baseline="-25000">
                <a:latin typeface="Calibri" panose="020F0502020204030204" charset="0"/>
              </a:rPr>
              <a:t>3</a:t>
            </a:r>
            <a:r>
              <a:rPr lang="en-US" altLang="zh-CN" sz="1800">
                <a:latin typeface="Calibri" panose="020F0502020204030204" charset="0"/>
              </a:rPr>
              <a:t>N</a:t>
            </a:r>
            <a:r>
              <a:rPr lang="en-US" altLang="zh-CN" sz="1800" baseline="-25000">
                <a:latin typeface="Calibri" panose="020F0502020204030204" charset="0"/>
              </a:rPr>
              <a:t>4</a:t>
            </a:r>
            <a:r>
              <a:rPr lang="zh-CN" altLang="zh-CN" sz="1800">
                <a:latin typeface="Calibri" panose="020F0502020204030204" charset="0"/>
              </a:rPr>
              <a:t>产生压应力，一般地，热</a:t>
            </a:r>
            <a:r>
              <a:rPr lang="en-US" altLang="zh-CN" sz="1800">
                <a:latin typeface="Calibri" panose="020F0502020204030204" charset="0"/>
              </a:rPr>
              <a:t>CVD</a:t>
            </a:r>
            <a:r>
              <a:rPr lang="zh-CN" altLang="zh-CN" sz="1800">
                <a:latin typeface="Calibri" panose="020F0502020204030204" charset="0"/>
              </a:rPr>
              <a:t>法沉积的</a:t>
            </a:r>
            <a:r>
              <a:rPr lang="en-US" altLang="zh-CN" sz="1800">
                <a:latin typeface="Calibri" panose="020F0502020204030204" charset="0"/>
              </a:rPr>
              <a:t>Si</a:t>
            </a:r>
            <a:r>
              <a:rPr lang="en-US" altLang="zh-CN" sz="1800" baseline="-25000">
                <a:latin typeface="Calibri" panose="020F0502020204030204" charset="0"/>
              </a:rPr>
              <a:t>3</a:t>
            </a:r>
            <a:r>
              <a:rPr lang="en-US" altLang="zh-CN" sz="1800">
                <a:latin typeface="Calibri" panose="020F0502020204030204" charset="0"/>
              </a:rPr>
              <a:t>N</a:t>
            </a:r>
            <a:r>
              <a:rPr lang="en-US" altLang="zh-CN" sz="1800" baseline="-25000">
                <a:latin typeface="Calibri" panose="020F0502020204030204" charset="0"/>
              </a:rPr>
              <a:t>4</a:t>
            </a:r>
            <a:r>
              <a:rPr lang="zh-CN" altLang="zh-CN" sz="1800">
                <a:latin typeface="Calibri" panose="020F0502020204030204" charset="0"/>
              </a:rPr>
              <a:t>是张应力膜，而等离子体增强化学气相沉积法得到的是压应力膜。先大面积沉积张应力膜，刻蚀后，再大面积沉积压应力膜，再刻蚀一次，即分别得到张应力区和压应力区。应力的大小与氮化的隔离层宽度有关。减小隔离层宽度，张应力和压应力都增加</a:t>
            </a:r>
            <a:endParaRPr lang="zh-CN" altLang="zh-CN" sz="1800">
              <a:latin typeface="Calibri" panose="020F0502020204030204" charset="0"/>
            </a:endParaRPr>
          </a:p>
        </p:txBody>
      </p:sp>
      <p:sp>
        <p:nvSpPr>
          <p:cNvPr id="205829" name="矩形 7"/>
          <p:cNvSpPr>
            <a:spLocks noChangeArrowheads="1"/>
          </p:cNvSpPr>
          <p:nvPr/>
        </p:nvSpPr>
        <p:spPr bwMode="auto">
          <a:xfrm>
            <a:off x="385763" y="263525"/>
            <a:ext cx="4714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4400">
                <a:solidFill>
                  <a:srgbClr val="FF0000"/>
                </a:solidFill>
                <a:latin typeface="Calibri" panose="020F0502020204030204" charset="0"/>
              </a:rPr>
              <a:t>Si</a:t>
            </a:r>
            <a:r>
              <a:rPr lang="en-US" altLang="zh-CN" sz="4400" baseline="-25000">
                <a:solidFill>
                  <a:srgbClr val="FF0000"/>
                </a:solidFill>
                <a:latin typeface="Calibri" panose="020F0502020204030204" charset="0"/>
              </a:rPr>
              <a:t>3</a:t>
            </a:r>
            <a:r>
              <a:rPr lang="en-US" altLang="zh-CN" sz="4400">
                <a:solidFill>
                  <a:srgbClr val="FF0000"/>
                </a:solidFill>
                <a:latin typeface="Calibri" panose="020F0502020204030204" charset="0"/>
              </a:rPr>
              <a:t>N</a:t>
            </a:r>
            <a:r>
              <a:rPr lang="en-US" altLang="zh-CN" sz="4400" baseline="-25000">
                <a:solidFill>
                  <a:srgbClr val="FF0000"/>
                </a:solidFill>
                <a:latin typeface="Calibri" panose="020F0502020204030204" charset="0"/>
              </a:rPr>
              <a:t>4</a:t>
            </a:r>
            <a:r>
              <a:rPr lang="zh-CN" altLang="zh-CN" sz="4400" b="1">
                <a:solidFill>
                  <a:srgbClr val="FF0000"/>
                </a:solidFill>
                <a:latin typeface="Calibri" panose="020F0502020204030204" charset="0"/>
              </a:rPr>
              <a:t>双线应力技术</a:t>
            </a:r>
            <a:endParaRPr lang="zh-CN" altLang="en-US" sz="440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文本框 2"/>
          <p:cNvSpPr txBox="1"/>
          <p:nvPr/>
        </p:nvSpPr>
        <p:spPr>
          <a:xfrm>
            <a:off x="2394689" y="1676446"/>
            <a:ext cx="4158511" cy="2171428"/>
          </a:xfrm>
          <a:prstGeom prst="rect">
            <a:avLst/>
          </a:prstGeom>
          <a:noFill/>
        </p:spPr>
        <p:txBody>
          <a:bodyPr wrap="none" rtlCol="0">
            <a:spAutoFit/>
          </a:bodyPr>
          <a:lstStyle/>
          <a:p>
            <a:pPr algn="ctr">
              <a:lnSpc>
                <a:spcPct val="150000"/>
              </a:lnSpc>
            </a:pPr>
            <a:r>
              <a:rPr lang="zh-CN" altLang="en-US" sz="4800" b="1" dirty="0">
                <a:solidFill>
                  <a:srgbClr val="FF0000"/>
                </a:solidFill>
              </a:rPr>
              <a:t>微 缩 </a:t>
            </a:r>
            <a:r>
              <a:rPr lang="zh-CN" altLang="en-US" sz="4800" b="1" dirty="0" smtClean="0">
                <a:solidFill>
                  <a:srgbClr val="FF0000"/>
                </a:solidFill>
              </a:rPr>
              <a:t>率</a:t>
            </a:r>
            <a:endParaRPr lang="en-US" altLang="zh-CN" sz="4800" b="1" dirty="0" smtClean="0">
              <a:solidFill>
                <a:srgbClr val="FF0000"/>
              </a:solidFill>
            </a:endParaRPr>
          </a:p>
          <a:p>
            <a:pPr algn="ctr">
              <a:lnSpc>
                <a:spcPct val="150000"/>
              </a:lnSpc>
            </a:pPr>
            <a:r>
              <a:rPr lang="en-US" altLang="zh-CN" sz="4800" b="1" dirty="0" smtClean="0">
                <a:solidFill>
                  <a:srgbClr val="FF0000"/>
                </a:solidFill>
              </a:rPr>
              <a:t>Scaling down</a:t>
            </a:r>
            <a:endParaRPr lang="zh-CN" altLang="en-US" sz="4800" b="1" dirty="0">
              <a:solidFill>
                <a:srgbClr val="FF000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标题 1"/>
          <p:cNvSpPr>
            <a:spLocks noGrp="1" noChangeArrowheads="1"/>
          </p:cNvSpPr>
          <p:nvPr>
            <p:ph type="title"/>
          </p:nvPr>
        </p:nvSpPr>
        <p:spPr>
          <a:xfrm>
            <a:off x="247650" y="152400"/>
            <a:ext cx="3733800" cy="1143000"/>
          </a:xfrm>
        </p:spPr>
        <p:txBody>
          <a:bodyPr/>
          <a:lstStyle/>
          <a:p>
            <a:r>
              <a:rPr lang="en-US" altLang="zh-CN" b="1">
                <a:solidFill>
                  <a:srgbClr val="FF0000"/>
                </a:solidFill>
              </a:rPr>
              <a:t>STI</a:t>
            </a:r>
            <a:r>
              <a:rPr lang="zh-CN" altLang="zh-CN" b="1">
                <a:solidFill>
                  <a:srgbClr val="FF0000"/>
                </a:solidFill>
              </a:rPr>
              <a:t>诱导应力</a:t>
            </a:r>
            <a:endParaRPr lang="zh-CN" altLang="en-US">
              <a:solidFill>
                <a:srgbClr val="FF0000"/>
              </a:solidFill>
            </a:endParaRPr>
          </a:p>
        </p:txBody>
      </p:sp>
      <p:sp>
        <p:nvSpPr>
          <p:cNvPr id="206851"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8D21DBEE-0411-429E-9BB0-BBFE277A2409}" type="slidenum">
              <a:rPr lang="zh-CN" altLang="en-US" sz="1400" smtClean="0"/>
            </a:fld>
            <a:endParaRPr lang="zh-CN" altLang="en-US" sz="1400"/>
          </a:p>
        </p:txBody>
      </p:sp>
      <p:pic>
        <p:nvPicPr>
          <p:cNvPr id="206852"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809750"/>
            <a:ext cx="46482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3" name="矩形 6"/>
          <p:cNvSpPr>
            <a:spLocks noChangeArrowheads="1"/>
          </p:cNvSpPr>
          <p:nvPr/>
        </p:nvSpPr>
        <p:spPr bwMode="auto">
          <a:xfrm>
            <a:off x="533400" y="5616575"/>
            <a:ext cx="7772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Calibri" panose="020F0502020204030204" charset="0"/>
              </a:rPr>
              <a:t>STI</a:t>
            </a:r>
            <a:r>
              <a:rPr lang="zh-CN" altLang="zh-CN" sz="1800">
                <a:latin typeface="Calibri" panose="020F0502020204030204" charset="0"/>
              </a:rPr>
              <a:t>部分是浅槽隔离区，用以实现器件之间的隔离。随着器件尺寸减小，</a:t>
            </a:r>
            <a:r>
              <a:rPr lang="en-US" altLang="zh-CN" sz="1800">
                <a:latin typeface="Calibri" panose="020F0502020204030204" charset="0"/>
              </a:rPr>
              <a:t>STI</a:t>
            </a:r>
            <a:r>
              <a:rPr lang="zh-CN" altLang="zh-CN" sz="1800">
                <a:latin typeface="Calibri" panose="020F0502020204030204" charset="0"/>
              </a:rPr>
              <a:t>区与沟道越来越近，也会对沟道产生施加一定的压应力</a:t>
            </a:r>
            <a:endParaRPr lang="zh-CN" altLang="en-US" sz="180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1"/>
          <p:cNvSpPr>
            <a:spLocks noGrp="1" noChangeArrowheads="1"/>
          </p:cNvSpPr>
          <p:nvPr>
            <p:ph type="title"/>
          </p:nvPr>
        </p:nvSpPr>
        <p:spPr>
          <a:xfrm>
            <a:off x="-23813" y="0"/>
            <a:ext cx="2590801" cy="1143000"/>
          </a:xfrm>
        </p:spPr>
        <p:txBody>
          <a:bodyPr/>
          <a:lstStyle/>
          <a:p>
            <a:r>
              <a:rPr lang="zh-CN" altLang="zh-CN" b="1">
                <a:solidFill>
                  <a:srgbClr val="FF0000"/>
                </a:solidFill>
              </a:rPr>
              <a:t>应力记忆</a:t>
            </a:r>
            <a:endParaRPr lang="zh-CN" altLang="en-US">
              <a:solidFill>
                <a:srgbClr val="FF0000"/>
              </a:solidFill>
            </a:endParaRPr>
          </a:p>
        </p:txBody>
      </p:sp>
      <p:sp>
        <p:nvSpPr>
          <p:cNvPr id="207875" name="内容占位符 2"/>
          <p:cNvSpPr>
            <a:spLocks noGrp="1" noChangeArrowheads="1"/>
          </p:cNvSpPr>
          <p:nvPr>
            <p:ph idx="1"/>
          </p:nvPr>
        </p:nvSpPr>
        <p:spPr>
          <a:xfrm>
            <a:off x="17463" y="4559300"/>
            <a:ext cx="9091612" cy="1096963"/>
          </a:xfrm>
        </p:spPr>
        <p:txBody>
          <a:bodyPr/>
          <a:lstStyle/>
          <a:p>
            <a:pPr marL="0" indent="0">
              <a:buFontTx/>
              <a:buNone/>
            </a:pPr>
            <a:r>
              <a:rPr lang="zh-CN" altLang="zh-CN" sz="1800"/>
              <a:t>用于</a:t>
            </a:r>
            <a:r>
              <a:rPr lang="en-US" altLang="zh-CN" sz="1800"/>
              <a:t>nMOSFET</a:t>
            </a:r>
            <a:r>
              <a:rPr lang="zh-CN" altLang="zh-CN" sz="1800"/>
              <a:t>中可使漏电流增加</a:t>
            </a:r>
            <a:r>
              <a:rPr lang="en-US" altLang="zh-CN" sz="1800"/>
              <a:t>15%</a:t>
            </a:r>
            <a:r>
              <a:rPr lang="zh-CN" altLang="zh-CN" sz="1800"/>
              <a:t>。方法是将</a:t>
            </a:r>
            <a:r>
              <a:rPr lang="en-US" altLang="zh-CN" sz="1800"/>
              <a:t>nMOSFET</a:t>
            </a:r>
            <a:r>
              <a:rPr lang="zh-CN" altLang="zh-CN" sz="1800"/>
              <a:t>多晶硅栅经</a:t>
            </a:r>
            <a:r>
              <a:rPr lang="en-US" altLang="zh-CN" sz="1800"/>
              <a:t>Ge</a:t>
            </a:r>
            <a:r>
              <a:rPr lang="zh-CN" altLang="zh-CN" sz="1800"/>
              <a:t>或</a:t>
            </a:r>
            <a:r>
              <a:rPr lang="en-US" altLang="zh-CN" sz="1800"/>
              <a:t> As</a:t>
            </a:r>
            <a:r>
              <a:rPr lang="zh-CN" altLang="zh-CN" sz="1800"/>
              <a:t>等重离子注入后非晶化，随后沉积</a:t>
            </a:r>
            <a:r>
              <a:rPr lang="en-US" altLang="zh-CN" sz="1800"/>
              <a:t>Si</a:t>
            </a:r>
            <a:r>
              <a:rPr lang="en-US" altLang="zh-CN" sz="1800" baseline="-25000"/>
              <a:t>3</a:t>
            </a:r>
            <a:r>
              <a:rPr lang="en-US" altLang="zh-CN" sz="1800"/>
              <a:t>N</a:t>
            </a:r>
            <a:r>
              <a:rPr lang="en-US" altLang="zh-CN" sz="1800" baseline="-25000"/>
              <a:t>4</a:t>
            </a:r>
            <a:r>
              <a:rPr lang="zh-CN" altLang="zh-CN" sz="1800"/>
              <a:t>盖层，再经过一次退火过程，栅电极会与源</a:t>
            </a:r>
            <a:r>
              <a:rPr lang="en-US" altLang="zh-CN" sz="1800"/>
              <a:t>/</a:t>
            </a:r>
            <a:r>
              <a:rPr lang="zh-CN" altLang="zh-CN" sz="1800"/>
              <a:t>漏一起再结晶，最后除去</a:t>
            </a:r>
            <a:r>
              <a:rPr lang="en-US" altLang="zh-CN" sz="1800"/>
              <a:t>Si</a:t>
            </a:r>
            <a:r>
              <a:rPr lang="en-US" altLang="zh-CN" sz="1800" baseline="-25000"/>
              <a:t>3</a:t>
            </a:r>
            <a:r>
              <a:rPr lang="en-US" altLang="zh-CN" sz="1800"/>
              <a:t>N</a:t>
            </a:r>
            <a:r>
              <a:rPr lang="en-US" altLang="zh-CN" sz="1800" baseline="-25000"/>
              <a:t>4</a:t>
            </a:r>
            <a:r>
              <a:rPr lang="zh-CN" altLang="zh-CN" sz="1800"/>
              <a:t>盖层，退火过程中多晶硅栅的应力状态被保留下来。因为多晶硅栅电极三面被</a:t>
            </a:r>
            <a:r>
              <a:rPr lang="en-US" altLang="zh-CN" sz="1800"/>
              <a:t>Si</a:t>
            </a:r>
            <a:r>
              <a:rPr lang="en-US" altLang="zh-CN" sz="1800" baseline="-25000"/>
              <a:t>3</a:t>
            </a:r>
            <a:r>
              <a:rPr lang="en-US" altLang="zh-CN" sz="1800"/>
              <a:t>N</a:t>
            </a:r>
            <a:r>
              <a:rPr lang="en-US" altLang="zh-CN" sz="1800" baseline="-25000"/>
              <a:t>4</a:t>
            </a:r>
            <a:r>
              <a:rPr lang="zh-CN" altLang="zh-CN" sz="1800"/>
              <a:t>层包围，硅的热膨胀系数大于</a:t>
            </a:r>
            <a:r>
              <a:rPr lang="en-US" altLang="zh-CN" sz="1800"/>
              <a:t>Si</a:t>
            </a:r>
            <a:r>
              <a:rPr lang="en-US" altLang="zh-CN" sz="1800" baseline="-25000"/>
              <a:t>3</a:t>
            </a:r>
            <a:r>
              <a:rPr lang="en-US" altLang="zh-CN" sz="1800"/>
              <a:t>N</a:t>
            </a:r>
            <a:r>
              <a:rPr lang="en-US" altLang="zh-CN" sz="1800" baseline="-25000"/>
              <a:t>4</a:t>
            </a:r>
            <a:r>
              <a:rPr lang="zh-CN" altLang="zh-CN" sz="1800"/>
              <a:t>层，但</a:t>
            </a:r>
            <a:r>
              <a:rPr lang="en-US" altLang="zh-CN" sz="1800"/>
              <a:t>Si</a:t>
            </a:r>
            <a:r>
              <a:rPr lang="en-US" altLang="zh-CN" sz="1800" baseline="-25000"/>
              <a:t>3</a:t>
            </a:r>
            <a:r>
              <a:rPr lang="en-US" altLang="zh-CN" sz="1800"/>
              <a:t>N</a:t>
            </a:r>
            <a:r>
              <a:rPr lang="en-US" altLang="zh-CN" sz="1800" baseline="-25000"/>
              <a:t>4</a:t>
            </a:r>
            <a:r>
              <a:rPr lang="zh-CN" altLang="zh-CN" sz="1800"/>
              <a:t>层的硬度更高，因此在快速热退火过程中，硅栅向外膨胀的过程被阻碍，只有硅表面膨胀，给沟道区施加张应力和压应力。因为在快速热退火过程中，硅栅发生了塑性形变，因此当氮化硅层被除去以后，仍然保持原来的形状，沟道中的应力也被保留下来，如同具有了记忆效应，因此称为应力记忆技术。</a:t>
            </a:r>
            <a:endParaRPr lang="zh-CN" altLang="en-US" sz="1800"/>
          </a:p>
        </p:txBody>
      </p:sp>
      <p:sp>
        <p:nvSpPr>
          <p:cNvPr id="207876"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B86D14CF-BCA3-4922-BEDA-E585698A59AF}" type="slidenum">
              <a:rPr lang="zh-CN" altLang="en-US" sz="1400" smtClean="0"/>
            </a:fld>
            <a:endParaRPr lang="zh-CN" altLang="en-US" sz="1400"/>
          </a:p>
        </p:txBody>
      </p:sp>
      <p:pic>
        <p:nvPicPr>
          <p:cNvPr id="207877"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7400" y="963613"/>
            <a:ext cx="4648200"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8" name="文本框 5"/>
          <p:cNvSpPr txBox="1">
            <a:spLocks noChangeArrowheads="1"/>
          </p:cNvSpPr>
          <p:nvPr/>
        </p:nvSpPr>
        <p:spPr bwMode="auto">
          <a:xfrm>
            <a:off x="2438400" y="457200"/>
            <a:ext cx="533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a:t>
            </a:r>
            <a:r>
              <a:rPr lang="en-US" altLang="zh-CN" sz="1800"/>
              <a:t>SMT</a:t>
            </a:r>
            <a:r>
              <a:rPr lang="zh-CN" altLang="zh-CN" sz="1800"/>
              <a:t>：</a:t>
            </a:r>
            <a:r>
              <a:rPr lang="en-US" altLang="zh-CN" sz="1800"/>
              <a:t>stress memorization technique</a:t>
            </a:r>
            <a:r>
              <a:rPr lang="zh-CN" altLang="zh-CN" sz="1800"/>
              <a:t>）</a:t>
            </a:r>
            <a:endParaRPr lang="zh-CN" altLang="en-US" sz="180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p:cNvSpPr>
            <a:spLocks noGrp="1" noChangeArrowheads="1"/>
          </p:cNvSpPr>
          <p:nvPr>
            <p:ph idx="1"/>
          </p:nvPr>
        </p:nvSpPr>
        <p:spPr>
          <a:xfrm>
            <a:off x="457200" y="1220788"/>
            <a:ext cx="8229600" cy="2286000"/>
          </a:xfrm>
        </p:spPr>
        <p:txBody>
          <a:bodyPr/>
          <a:lstStyle/>
          <a:p>
            <a:r>
              <a:rPr lang="zh-CN" altLang="zh-CN" sz="1800"/>
              <a:t>总的来说，单轴应力技术是局部应力技术，适用于</a:t>
            </a:r>
            <a:r>
              <a:rPr lang="en-US" altLang="zh-CN" sz="1800"/>
              <a:t>100nm</a:t>
            </a:r>
            <a:r>
              <a:rPr lang="zh-CN" altLang="zh-CN" sz="1800"/>
              <a:t>以下的器件，但是随着器件尺寸的减小，应力退化显著，原因在于器件之间的间距太小，应力层的体积减小而导致应力降低。为此需要综合使用各项单轴应力技术并加以优化</a:t>
            </a:r>
            <a:r>
              <a:rPr lang="zh-CN" altLang="en-US" sz="1800"/>
              <a:t>。</a:t>
            </a:r>
            <a:r>
              <a:rPr lang="en-US" altLang="zh-CN" sz="1800"/>
              <a:t>65nm</a:t>
            </a:r>
            <a:r>
              <a:rPr lang="zh-CN" altLang="zh-CN" sz="1800"/>
              <a:t>节点相比，</a:t>
            </a:r>
            <a:r>
              <a:rPr lang="en-US" altLang="zh-CN" sz="1800"/>
              <a:t>45nm</a:t>
            </a:r>
            <a:r>
              <a:rPr lang="zh-CN" altLang="zh-CN" sz="1800"/>
              <a:t>节点器件的间距减小，应力降低，迁移率增强效应减弱，饱和漏电流降低，为此同时采用降低</a:t>
            </a:r>
            <a:r>
              <a:rPr lang="en-US" altLang="zh-CN" sz="1800"/>
              <a:t>S/D</a:t>
            </a:r>
            <a:r>
              <a:rPr lang="zh-CN" altLang="zh-CN" sz="1800"/>
              <a:t>与沟道的距离、增加</a:t>
            </a:r>
            <a:r>
              <a:rPr lang="en-US" altLang="zh-CN" sz="1800"/>
              <a:t>SixGe1-x</a:t>
            </a:r>
            <a:r>
              <a:rPr lang="zh-CN" altLang="zh-CN" sz="1800"/>
              <a:t>中</a:t>
            </a:r>
            <a:r>
              <a:rPr lang="en-US" altLang="zh-CN" sz="1800"/>
              <a:t>Ge</a:t>
            </a:r>
            <a:r>
              <a:rPr lang="zh-CN" altLang="zh-CN" sz="1800"/>
              <a:t>的比例以及采用替代栅工艺，保证了器件性能的进一步提高。是</a:t>
            </a:r>
            <a:r>
              <a:rPr lang="en-US" altLang="zh-CN" sz="1800"/>
              <a:t>intel</a:t>
            </a:r>
            <a:r>
              <a:rPr lang="zh-CN" altLang="zh-CN" sz="1800"/>
              <a:t>公司在不同技术节点处， </a:t>
            </a:r>
            <a:r>
              <a:rPr lang="en-US" altLang="zh-CN" sz="1800"/>
              <a:t>Si</a:t>
            </a:r>
            <a:r>
              <a:rPr lang="en-US" altLang="zh-CN" sz="1800" baseline="-25000"/>
              <a:t>x</a:t>
            </a:r>
            <a:r>
              <a:rPr lang="en-US" altLang="zh-CN" sz="1800"/>
              <a:t>Ge</a:t>
            </a:r>
            <a:r>
              <a:rPr lang="en-US" altLang="zh-CN" sz="1800" baseline="-25000"/>
              <a:t>1-x</a:t>
            </a:r>
            <a:r>
              <a:rPr lang="zh-CN" altLang="zh-CN" sz="1800"/>
              <a:t>中</a:t>
            </a:r>
            <a:r>
              <a:rPr lang="en-US" altLang="zh-CN" sz="1800"/>
              <a:t>Ge</a:t>
            </a:r>
            <a:r>
              <a:rPr lang="zh-CN" altLang="zh-CN" sz="1800"/>
              <a:t>的比例，可以看到</a:t>
            </a:r>
            <a:r>
              <a:rPr lang="en-US" altLang="zh-CN" sz="1800"/>
              <a:t>x</a:t>
            </a:r>
            <a:r>
              <a:rPr lang="zh-CN" altLang="zh-CN" sz="1800"/>
              <a:t>逐步提高，目的即为增加晶格失配度，提高应力。</a:t>
            </a:r>
            <a:endParaRPr lang="zh-CN" altLang="en-US" sz="1800"/>
          </a:p>
        </p:txBody>
      </p:sp>
      <p:sp>
        <p:nvSpPr>
          <p:cNvPr id="208899"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Char char="•"/>
            </a:pPr>
            <a:fld id="{8514A267-D1DF-4CCC-B904-A2F5F4C240B5}" type="slidenum">
              <a:rPr lang="zh-CN" altLang="en-US" sz="1400" smtClean="0"/>
            </a:fld>
            <a:endParaRPr lang="zh-CN" altLang="en-US" sz="1400"/>
          </a:p>
        </p:txBody>
      </p:sp>
      <p:pic>
        <p:nvPicPr>
          <p:cNvPr id="208900"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3913" y="3856038"/>
            <a:ext cx="7543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矩形 5"/>
          <p:cNvSpPr>
            <a:spLocks noChangeArrowheads="1"/>
          </p:cNvSpPr>
          <p:nvPr/>
        </p:nvSpPr>
        <p:spPr bwMode="auto">
          <a:xfrm>
            <a:off x="1968500" y="5895975"/>
            <a:ext cx="6386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宋体" panose="02010600030101010101" pitchFamily="2" charset="-122"/>
              </a:rPr>
              <a:t>intel</a:t>
            </a:r>
            <a:r>
              <a:rPr lang="zh-CN" altLang="zh-CN" sz="1800"/>
              <a:t>公司在不同技术节点处， </a:t>
            </a:r>
            <a:r>
              <a:rPr lang="en-US" altLang="zh-CN" sz="1800"/>
              <a:t>SixGe1-x</a:t>
            </a:r>
            <a:r>
              <a:rPr lang="zh-CN" altLang="zh-CN" sz="1800"/>
              <a:t>中</a:t>
            </a:r>
            <a:r>
              <a:rPr lang="en-US" altLang="zh-CN" sz="1800"/>
              <a:t>x</a:t>
            </a:r>
            <a:r>
              <a:rPr lang="zh-CN" altLang="zh-CN" sz="1800"/>
              <a:t>的变化</a:t>
            </a:r>
            <a:endParaRPr lang="zh-CN" altLang="en-US" sz="18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0C462E4-31C6-44D6-8CEF-B8AC155EC844}" type="slidenum">
              <a:rPr lang="zh-CN" altLang="en-US" sz="1400" smtClean="0"/>
            </a:fld>
            <a:endParaRPr lang="zh-CN" altLang="en-US" sz="1400"/>
          </a:p>
        </p:txBody>
      </p:sp>
      <p:sp>
        <p:nvSpPr>
          <p:cNvPr id="209923" name="Rectangle 2"/>
          <p:cNvSpPr>
            <a:spLocks noGrp="1" noChangeArrowheads="1"/>
          </p:cNvSpPr>
          <p:nvPr>
            <p:ph type="title"/>
          </p:nvPr>
        </p:nvSpPr>
        <p:spPr>
          <a:xfrm>
            <a:off x="457200" y="0"/>
            <a:ext cx="8229600" cy="1143000"/>
          </a:xfrm>
        </p:spPr>
        <p:txBody>
          <a:bodyPr/>
          <a:lstStyle/>
          <a:p>
            <a:pPr eaLnBrk="1" hangingPunct="1"/>
            <a:r>
              <a:rPr lang="en-US" altLang="zh-CN"/>
              <a:t>Intel’s Strained Silicon on 90nm </a:t>
            </a:r>
            <a:endParaRPr lang="zh-CN" altLang="en-US"/>
          </a:p>
        </p:txBody>
      </p:sp>
      <p:pic>
        <p:nvPicPr>
          <p:cNvPr id="209924" name="Picture 3" descr="IEDM-Day2-fig8.gif - 39248 By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600200"/>
            <a:ext cx="8534400"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F0337DF-35C6-4E36-83F3-A6256B36F990}" type="slidenum">
              <a:rPr lang="zh-CN" altLang="en-US" sz="1400" smtClean="0"/>
            </a:fld>
            <a:endParaRPr lang="zh-CN" altLang="en-US" sz="1400"/>
          </a:p>
        </p:txBody>
      </p:sp>
      <p:pic>
        <p:nvPicPr>
          <p:cNvPr id="211971" name="Picture 2" descr="IEDM-Day2-fig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381000"/>
            <a:ext cx="83820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2" name="Rectangle 3"/>
          <p:cNvSpPr>
            <a:spLocks noChangeArrowheads="1"/>
          </p:cNvSpPr>
          <p:nvPr/>
        </p:nvSpPr>
        <p:spPr bwMode="auto">
          <a:xfrm>
            <a:off x="304800" y="5181600"/>
            <a:ext cx="8305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Intel claims that the strained approach increases drive current by 25% compared to non-strained silicon. The data on the drive currents show that there are between 6-7 orders of magnitude difference between Ion and Ioff </a:t>
            </a:r>
            <a:endParaRPr lang="en-US" altLang="zh-CN" sz="18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912" y="2514624"/>
            <a:ext cx="8229600" cy="1143000"/>
          </a:xfrm>
        </p:spPr>
        <p:txBody>
          <a:bodyPr/>
          <a:lstStyle/>
          <a:p>
            <a:r>
              <a:rPr lang="en-US" altLang="zh-CN" sz="6600" dirty="0">
                <a:solidFill>
                  <a:srgbClr val="FF0000"/>
                </a:solidFill>
                <a:latin typeface="Brush Script Std" panose="03060802040607070404" pitchFamily="66" charset="0"/>
              </a:rPr>
              <a:t>That is all</a:t>
            </a:r>
            <a:endParaRPr lang="zh-CN" altLang="en-US" sz="6600" dirty="0">
              <a:solidFill>
                <a:srgbClr val="FF0000"/>
              </a:solidFill>
              <a:latin typeface="Brush Script Std" panose="03060802040607070404" pitchFamily="66" charset="0"/>
            </a:endParaRPr>
          </a:p>
        </p:txBody>
      </p:sp>
      <p:sp>
        <p:nvSpPr>
          <p:cNvPr id="4" name="灯片编号占位符 3"/>
          <p:cNvSpPr>
            <a:spLocks noGrp="1"/>
          </p:cNvSpPr>
          <p:nvPr>
            <p:ph type="sldNum" sz="quarter" idx="12"/>
          </p:nvPr>
        </p:nvSpPr>
        <p:spPr/>
        <p:txBody>
          <a:bodyPr/>
          <a:lstStyle/>
          <a:p>
            <a:pPr>
              <a:defRPr/>
            </a:pPr>
            <a:fld id="{321C0FB8-5A54-45F6-AC21-680C76DD770C}"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372FE40-7BC2-4441-B1FE-1D8EEB198FF6}" type="slidenum">
              <a:rPr lang="zh-CN" altLang="zh-CN"/>
            </a:fld>
            <a:endParaRPr lang="zh-CN" altLang="zh-CN"/>
          </a:p>
        </p:txBody>
      </p:sp>
      <p:sp>
        <p:nvSpPr>
          <p:cNvPr id="3" name="Rectangle 3"/>
          <p:cNvSpPr txBox="1">
            <a:spLocks noChangeArrowheads="1"/>
          </p:cNvSpPr>
          <p:nvPr/>
        </p:nvSpPr>
        <p:spPr>
          <a:xfrm>
            <a:off x="259080" y="1089025"/>
            <a:ext cx="5551170" cy="4572000"/>
          </a:xfrm>
          <a:prstGeom prst="rect">
            <a:avLst/>
          </a:prstGeom>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t>提出：</a:t>
            </a:r>
            <a:r>
              <a:rPr lang="en-US" altLang="zh-CN" sz="2400" dirty="0"/>
              <a:t>Dennard in 1974_IEEE Journal of Solid-State Circuits </a:t>
            </a:r>
            <a:r>
              <a:rPr lang="en-US" altLang="zh-CN" sz="2400" dirty="0" smtClean="0"/>
              <a:t>9 (</a:t>
            </a:r>
            <a:r>
              <a:rPr lang="en-US" altLang="zh-CN" sz="2400" dirty="0"/>
              <a:t>1974)</a:t>
            </a:r>
            <a:endParaRPr lang="en-US" altLang="zh-CN" sz="2400" dirty="0"/>
          </a:p>
          <a:p>
            <a:pPr eaLnBrk="1" hangingPunct="1">
              <a:lnSpc>
                <a:spcPct val="150000"/>
              </a:lnSpc>
            </a:pPr>
            <a:r>
              <a:rPr lang="zh-CN" altLang="en-US" sz="2400" dirty="0"/>
              <a:t>电场不变</a:t>
            </a:r>
            <a:endParaRPr lang="en-US" altLang="zh-CN" sz="2400" dirty="0"/>
          </a:p>
          <a:p>
            <a:pPr eaLnBrk="1" hangingPunct="1">
              <a:lnSpc>
                <a:spcPct val="150000"/>
              </a:lnSpc>
            </a:pPr>
            <a:r>
              <a:rPr lang="en-US" altLang="zh-CN" sz="2400" dirty="0"/>
              <a:t>Scaling:</a:t>
            </a:r>
            <a:endParaRPr lang="en-US" altLang="zh-CN" sz="2400" dirty="0"/>
          </a:p>
          <a:p>
            <a:pPr lvl="1" eaLnBrk="1" hangingPunct="1">
              <a:lnSpc>
                <a:spcPct val="150000"/>
              </a:lnSpc>
            </a:pPr>
            <a:r>
              <a:rPr lang="zh-CN" altLang="en-US" sz="2400" dirty="0"/>
              <a:t>几何尺寸同比例减小</a:t>
            </a:r>
            <a:r>
              <a:rPr lang="en-US" altLang="zh-CN" sz="2400" dirty="0"/>
              <a:t> (x, y, z =&gt; W, L, </a:t>
            </a:r>
            <a:r>
              <a:rPr lang="en-US" altLang="zh-CN" sz="2400" dirty="0" err="1"/>
              <a:t>t</a:t>
            </a:r>
            <a:r>
              <a:rPr lang="en-US" altLang="zh-CN" sz="2400" baseline="-25000" dirty="0" err="1"/>
              <a:t>ox</a:t>
            </a:r>
            <a:r>
              <a:rPr lang="en-US" altLang="zh-CN" sz="2400" dirty="0"/>
              <a:t>)</a:t>
            </a:r>
            <a:endParaRPr lang="en-US" altLang="zh-CN" sz="2400" dirty="0"/>
          </a:p>
          <a:p>
            <a:pPr lvl="1" eaLnBrk="1" hangingPunct="1">
              <a:lnSpc>
                <a:spcPct val="150000"/>
              </a:lnSpc>
            </a:pPr>
            <a:r>
              <a:rPr lang="zh-CN" altLang="en-US" sz="2400" dirty="0"/>
              <a:t>电压等比例缩小</a:t>
            </a:r>
            <a:endParaRPr lang="en-US" altLang="zh-CN" sz="2400" dirty="0"/>
          </a:p>
          <a:p>
            <a:pPr lvl="1" eaLnBrk="1" hangingPunct="1">
              <a:lnSpc>
                <a:spcPct val="150000"/>
              </a:lnSpc>
            </a:pPr>
            <a:r>
              <a:rPr lang="zh-CN" altLang="en-US" sz="2400" dirty="0"/>
              <a:t>掺杂浓度放大同样的倍数</a:t>
            </a:r>
            <a:endParaRPr lang="en-US" altLang="zh-CN" sz="2400" dirty="0"/>
          </a:p>
          <a:p>
            <a:pPr lvl="1" eaLnBrk="1" hangingPunct="1"/>
            <a:endParaRPr lang="en-US" altLang="zh-CN" sz="2400" dirty="0"/>
          </a:p>
        </p:txBody>
      </p:sp>
      <p:sp>
        <p:nvSpPr>
          <p:cNvPr id="4" name="矩形 3"/>
          <p:cNvSpPr/>
          <p:nvPr/>
        </p:nvSpPr>
        <p:spPr>
          <a:xfrm>
            <a:off x="252413" y="53975"/>
            <a:ext cx="8791575" cy="708025"/>
          </a:xfrm>
          <a:prstGeom prst="rect">
            <a:avLst/>
          </a:prstGeom>
        </p:spPr>
        <p:txBody>
          <a:bodyPr wrap="none">
            <a:spAutoFit/>
          </a:bodyPr>
          <a:lstStyle/>
          <a:p>
            <a:pPr eaLnBrk="1" hangingPunct="1">
              <a:buFont typeface="Arial" panose="020B0604020202020204" pitchFamily="34" charset="0"/>
              <a:buNone/>
              <a:defRPr/>
            </a:pPr>
            <a:r>
              <a:rPr lang="en-US" altLang="zh-CN" sz="4000" i="1" kern="0" dirty="0">
                <a:solidFill>
                  <a:srgbClr val="FF0000"/>
                </a:solidFill>
              </a:rPr>
              <a:t>constant electric field</a:t>
            </a:r>
            <a:r>
              <a:rPr lang="en-US" altLang="zh-CN" sz="4000" kern="0" dirty="0">
                <a:solidFill>
                  <a:srgbClr val="FF0000"/>
                </a:solidFill>
              </a:rPr>
              <a:t> scaling(CE)</a:t>
            </a:r>
            <a:endParaRPr lang="en-US" altLang="zh-CN" sz="4000" kern="0" dirty="0">
              <a:solidFill>
                <a:srgbClr val="FF0000"/>
              </a:solidFill>
            </a:endParaRPr>
          </a:p>
        </p:txBody>
      </p:sp>
      <p:pic>
        <p:nvPicPr>
          <p:cNvPr id="100" name="图片 99"/>
          <p:cNvPicPr/>
          <p:nvPr/>
        </p:nvPicPr>
        <p:blipFill>
          <a:blip r:embed="rId1"/>
          <a:stretch>
            <a:fillRect/>
          </a:stretch>
        </p:blipFill>
        <p:spPr>
          <a:xfrm>
            <a:off x="5732780" y="685800"/>
            <a:ext cx="3311525" cy="3876675"/>
          </a:xfrm>
          <a:prstGeom prst="rect">
            <a:avLst/>
          </a:prstGeom>
          <a:noFill/>
          <a:ln w="9525">
            <a:noFill/>
          </a:ln>
        </p:spPr>
      </p:pic>
      <p:sp>
        <p:nvSpPr>
          <p:cNvPr id="2" name="文本框 1"/>
          <p:cNvSpPr txBox="1"/>
          <p:nvPr/>
        </p:nvSpPr>
        <p:spPr>
          <a:xfrm>
            <a:off x="6629400" y="4648200"/>
            <a:ext cx="1918970" cy="368300"/>
          </a:xfrm>
          <a:prstGeom prst="rect">
            <a:avLst/>
          </a:prstGeom>
          <a:noFill/>
        </p:spPr>
        <p:txBody>
          <a:bodyPr wrap="square" rtlCol="0" anchor="t">
            <a:spAutoFit/>
          </a:bodyPr>
          <a:p>
            <a:r>
              <a:rPr lang="zh-CN" altLang="en-US"/>
              <a:t> 发明了DRAM</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F5B8193-1985-46E3-8D91-29286E56677E}" type="slidenum">
              <a:rPr lang="zh-CN" altLang="zh-CN"/>
            </a:fld>
            <a:endParaRPr lang="zh-CN" altLang="zh-CN"/>
          </a:p>
        </p:txBody>
      </p:sp>
      <p:graphicFrame>
        <p:nvGraphicFramePr>
          <p:cNvPr id="13315" name="对象 2"/>
          <p:cNvGraphicFramePr>
            <a:graphicFrameLocks noChangeAspect="1"/>
          </p:cNvGraphicFramePr>
          <p:nvPr/>
        </p:nvGraphicFramePr>
        <p:xfrm>
          <a:off x="266700" y="233363"/>
          <a:ext cx="5249863" cy="990600"/>
        </p:xfrm>
        <a:graphic>
          <a:graphicData uri="http://schemas.openxmlformats.org/presentationml/2006/ole">
            <mc:AlternateContent xmlns:mc="http://schemas.openxmlformats.org/markup-compatibility/2006">
              <mc:Choice xmlns:v="urn:schemas-microsoft-com:vml" Requires="v">
                <p:oleObj spid="_x0000_s13391" name="公式" r:id="rId1" imgW="1930400" imgH="406400" progId="Equation.3">
                  <p:embed/>
                </p:oleObj>
              </mc:Choice>
              <mc:Fallback>
                <p:oleObj name="公式" r:id="rId1" imgW="1930400" imgH="406400" progId="Equation.3">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33363"/>
                        <a:ext cx="52498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p:cNvSpPr txBox="1">
            <a:spLocks noRot="1" noChangeAspect="1" noMove="1" noResize="1" noEditPoints="1" noAdjustHandles="1" noChangeArrowheads="1" noChangeShapeType="1" noTextEdit="1"/>
          </p:cNvSpPr>
          <p:nvPr/>
        </p:nvSpPr>
        <p:spPr>
          <a:xfrm>
            <a:off x="161706" y="1358862"/>
            <a:ext cx="5133521" cy="632289"/>
          </a:xfrm>
          <a:prstGeom prst="rect">
            <a:avLst/>
          </a:prstGeom>
          <a:blipFill rotWithShape="0">
            <a:blip r:embed="rId3"/>
            <a:stretch>
              <a:fillRect l="-1900" t="-4808"/>
            </a:stretch>
          </a:blipFill>
        </p:spPr>
        <p:txBody>
          <a:bodyPr/>
          <a:lstStyle/>
          <a:p>
            <a:r>
              <a:rPr lang="zh-CN" altLang="en-US">
                <a:noFill/>
              </a:rPr>
              <a:t> </a:t>
            </a:r>
            <a:endParaRPr lang="zh-CN" altLang="en-US">
              <a:noFill/>
            </a:endParaRPr>
          </a:p>
        </p:txBody>
      </p:sp>
      <p:sp>
        <p:nvSpPr>
          <p:cNvPr id="5" name="文本框 4"/>
          <p:cNvSpPr txBox="1">
            <a:spLocks noRot="1" noChangeAspect="1" noMove="1" noResize="1" noEditPoints="1" noAdjustHandles="1" noChangeArrowheads="1" noChangeShapeType="1" noTextEdit="1"/>
          </p:cNvSpPr>
          <p:nvPr/>
        </p:nvSpPr>
        <p:spPr>
          <a:xfrm>
            <a:off x="0" y="2303925"/>
            <a:ext cx="9120531" cy="830997"/>
          </a:xfrm>
          <a:prstGeom prst="rect">
            <a:avLst/>
          </a:prstGeom>
          <a:blipFill rotWithShape="0">
            <a:blip r:embed="rId4"/>
            <a:stretch>
              <a:fillRect l="-1003" t="-8088" r="-735" b="-13971"/>
            </a:stretch>
          </a:blipFill>
        </p:spPr>
        <p:txBody>
          <a:bodyPr/>
          <a:lstStyle/>
          <a:p>
            <a:r>
              <a:rPr lang="zh-CN" altLang="en-US">
                <a:noFill/>
              </a:rPr>
              <a:t> </a:t>
            </a:r>
            <a:endParaRPr lang="zh-CN" altLang="en-US">
              <a:noFill/>
            </a:endParaRPr>
          </a:p>
        </p:txBody>
      </p:sp>
      <p:sp>
        <p:nvSpPr>
          <p:cNvPr id="6" name="文本框 5"/>
          <p:cNvSpPr txBox="1">
            <a:spLocks noRot="1" noChangeAspect="1" noMove="1" noResize="1" noEditPoints="1" noAdjustHandles="1" noChangeArrowheads="1" noChangeShapeType="1" noTextEdit="1"/>
          </p:cNvSpPr>
          <p:nvPr/>
        </p:nvSpPr>
        <p:spPr>
          <a:xfrm>
            <a:off x="133394" y="3279775"/>
            <a:ext cx="8853741" cy="4181786"/>
          </a:xfrm>
          <a:prstGeom prst="rect">
            <a:avLst/>
          </a:prstGeom>
          <a:blipFill rotWithShape="0">
            <a:blip r:embed="rId5"/>
            <a:stretch>
              <a:fillRect l="-1102"/>
            </a:stretch>
          </a:blipFill>
        </p:spPr>
        <p:txBody>
          <a:bodyPr/>
          <a:lstStyle/>
          <a:p>
            <a:r>
              <a:rPr lang="zh-CN" altLang="en-US">
                <a:noFill/>
              </a:rPr>
              <a:t> </a:t>
            </a:r>
            <a:endParaRPr lang="zh-CN" altLang="en-US">
              <a:no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C71B959-57C9-473E-989D-29BEE46CCFBC}" type="slidenum">
              <a:rPr lang="zh-CN" altLang="en-US"/>
            </a:fld>
            <a:endParaRPr lang="en-US" altLang="zh-CN"/>
          </a:p>
        </p:txBody>
      </p:sp>
      <p:sp>
        <p:nvSpPr>
          <p:cNvPr id="3" name="文本框 2"/>
          <p:cNvSpPr txBox="1">
            <a:spLocks noRot="1" noChangeAspect="1" noMove="1" noResize="1" noEditPoints="1" noAdjustHandles="1" noChangeArrowheads="1" noChangeShapeType="1" noTextEdit="1"/>
          </p:cNvSpPr>
          <p:nvPr/>
        </p:nvSpPr>
        <p:spPr>
          <a:xfrm>
            <a:off x="2537742" y="990664"/>
            <a:ext cx="4015458" cy="1455014"/>
          </a:xfrm>
          <a:prstGeom prst="rect">
            <a:avLst/>
          </a:prstGeom>
          <a:blipFill rotWithShape="0">
            <a:blip r:embed="rId1"/>
            <a:stretch>
              <a:fillRect/>
            </a:stretch>
          </a:blipFill>
        </p:spPr>
        <p:txBody>
          <a:bodyPr/>
          <a:lstStyle/>
          <a:p>
            <a:r>
              <a:rPr lang="zh-CN" altLang="en-US">
                <a:noFill/>
              </a:rPr>
              <a:t> </a:t>
            </a:r>
            <a:endParaRPr lang="zh-CN" altLang="en-US">
              <a:noFill/>
            </a:endParaRPr>
          </a:p>
        </p:txBody>
      </p:sp>
      <p:cxnSp>
        <p:nvCxnSpPr>
          <p:cNvPr id="15364" name="直接箭头连接符 4"/>
          <p:cNvCxnSpPr>
            <a:cxnSpLocks noChangeShapeType="1"/>
          </p:cNvCxnSpPr>
          <p:nvPr/>
        </p:nvCxnSpPr>
        <p:spPr bwMode="auto">
          <a:xfrm flipV="1">
            <a:off x="2438400" y="2209800"/>
            <a:ext cx="381000" cy="76200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15365" name="文本框 5"/>
          <p:cNvSpPr txBox="1">
            <a:spLocks noChangeArrowheads="1"/>
          </p:cNvSpPr>
          <p:nvPr/>
        </p:nvSpPr>
        <p:spPr bwMode="auto">
          <a:xfrm>
            <a:off x="1981200" y="33528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漏耗尽层宽度</a:t>
            </a:r>
            <a:endParaRPr lang="zh-CN" altLang="en-US"/>
          </a:p>
        </p:txBody>
      </p:sp>
      <p:cxnSp>
        <p:nvCxnSpPr>
          <p:cNvPr id="15366" name="直接箭头连接符 7"/>
          <p:cNvCxnSpPr>
            <a:cxnSpLocks noChangeShapeType="1"/>
          </p:cNvCxnSpPr>
          <p:nvPr/>
        </p:nvCxnSpPr>
        <p:spPr bwMode="auto">
          <a:xfrm flipH="1" flipV="1">
            <a:off x="5410200" y="2286000"/>
            <a:ext cx="76200" cy="68580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15367" name="文本框 8"/>
          <p:cNvSpPr txBox="1">
            <a:spLocks noChangeArrowheads="1"/>
          </p:cNvSpPr>
          <p:nvPr/>
        </p:nvSpPr>
        <p:spPr bwMode="auto">
          <a:xfrm>
            <a:off x="4876800" y="353695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衬底掺杂浓度</a:t>
            </a:r>
            <a:endParaRPr lang="zh-CN" altLang="en-US"/>
          </a:p>
        </p:txBody>
      </p:sp>
      <p:cxnSp>
        <p:nvCxnSpPr>
          <p:cNvPr id="15368" name="直接箭头连接符 10"/>
          <p:cNvCxnSpPr>
            <a:cxnSpLocks noChangeShapeType="1"/>
          </p:cNvCxnSpPr>
          <p:nvPr/>
        </p:nvCxnSpPr>
        <p:spPr bwMode="auto">
          <a:xfrm flipH="1" flipV="1">
            <a:off x="6248400" y="1600200"/>
            <a:ext cx="1752600" cy="129540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15369" name="文本框 11"/>
          <p:cNvSpPr txBox="1">
            <a:spLocks noChangeArrowheads="1"/>
          </p:cNvSpPr>
          <p:nvPr/>
        </p:nvSpPr>
        <p:spPr bwMode="auto">
          <a:xfrm>
            <a:off x="7558088" y="31337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漏端电压</a:t>
            </a:r>
            <a:endParaRPr lang="zh-CN" altLang="en-US"/>
          </a:p>
        </p:txBody>
      </p:sp>
      <p:sp>
        <p:nvSpPr>
          <p:cNvPr id="13" name="文本框 12"/>
          <p:cNvSpPr txBox="1">
            <a:spLocks noRot="1" noChangeAspect="1" noMove="1" noResize="1" noEditPoints="1" noAdjustHandles="1" noChangeArrowheads="1" noChangeShapeType="1" noTextEdit="1"/>
          </p:cNvSpPr>
          <p:nvPr/>
        </p:nvSpPr>
        <p:spPr>
          <a:xfrm>
            <a:off x="2502331" y="4490758"/>
            <a:ext cx="2314544" cy="2246769"/>
          </a:xfrm>
          <a:prstGeom prst="rect">
            <a:avLst/>
          </a:prstGeom>
          <a:blipFill rotWithShape="0">
            <a:blip r:embed="rId2"/>
            <a:stretch>
              <a:fillRect/>
            </a:stretch>
          </a:blipFill>
        </p:spPr>
        <p:txBody>
          <a:bodyPr/>
          <a:lstStyle/>
          <a:p>
            <a:r>
              <a:rPr lang="zh-CN" altLang="en-US">
                <a:noFill/>
              </a:rPr>
              <a:t> </a:t>
            </a:r>
            <a:endParaRPr lang="zh-CN" altLang="en-US">
              <a:no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1600278" y="533476"/>
            <a:ext cx="5981976" cy="563865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C0FB01B7-1454-4AAD-A29D-1D6847A8B8F7}" type="slidenum">
              <a:rPr lang="zh-CN" altLang="zh-CN" smtClean="0"/>
            </a:fld>
            <a:endParaRPr lang="zh-CN" altLang="zh-CN"/>
          </a:p>
        </p:txBody>
      </p:sp>
      <p:sp>
        <p:nvSpPr>
          <p:cNvPr id="4" name="文本框 3"/>
          <p:cNvSpPr txBox="1"/>
          <p:nvPr/>
        </p:nvSpPr>
        <p:spPr>
          <a:xfrm>
            <a:off x="296715" y="413799"/>
            <a:ext cx="8390085" cy="5201424"/>
          </a:xfrm>
          <a:prstGeom prst="rect">
            <a:avLst/>
          </a:prstGeom>
          <a:noFill/>
        </p:spPr>
        <p:txBody>
          <a:bodyPr wrap="square" rtlCol="0">
            <a:spAutoFit/>
          </a:bodyPr>
          <a:lstStyle/>
          <a:p>
            <a:pPr>
              <a:lnSpc>
                <a:spcPct val="200000"/>
              </a:lnSpc>
            </a:pPr>
            <a:r>
              <a:rPr lang="zh-CN" altLang="en-US" sz="4000" b="1" dirty="0">
                <a:solidFill>
                  <a:srgbClr val="FF0000"/>
                </a:solidFill>
              </a:rPr>
              <a:t>恒场率中存在的问题：</a:t>
            </a:r>
            <a:endParaRPr lang="en-US" altLang="zh-CN" sz="4000" b="1" dirty="0">
              <a:solidFill>
                <a:srgbClr val="FF0000"/>
              </a:solidFill>
            </a:endParaRPr>
          </a:p>
          <a:p>
            <a:pPr marL="457200" indent="-457200">
              <a:lnSpc>
                <a:spcPct val="150000"/>
              </a:lnSpc>
              <a:buFont typeface="Arial" panose="020B0604020202020204" pitchFamily="34" charset="0"/>
              <a:buChar char="•"/>
            </a:pPr>
            <a:r>
              <a:rPr lang="zh-CN" altLang="en-US" sz="2800" dirty="0"/>
              <a:t>阈值电压不可能缩得太小，因为阈值电压降低会引起电路抗干扰能力的减弱，泄漏电流增加，不利于动态工作点电平的保持，而且会引起静态功耗增加。</a:t>
            </a:r>
            <a:endParaRPr lang="en-US" altLang="zh-CN" sz="2800" dirty="0"/>
          </a:p>
          <a:p>
            <a:pPr marL="457200" indent="-457200">
              <a:lnSpc>
                <a:spcPct val="150000"/>
              </a:lnSpc>
              <a:buFont typeface="Arial" panose="020B0604020202020204" pitchFamily="34" charset="0"/>
              <a:buChar char="•"/>
            </a:pPr>
            <a:r>
              <a:rPr lang="zh-CN" altLang="en-US" sz="2800" dirty="0"/>
              <a:t>漏源耗尽层宽度不可能等比例缩小</a:t>
            </a:r>
            <a:endParaRPr lang="en-US" altLang="zh-CN" sz="2800" dirty="0"/>
          </a:p>
          <a:p>
            <a:pPr marL="457200" indent="-457200">
              <a:lnSpc>
                <a:spcPct val="150000"/>
              </a:lnSpc>
              <a:buFont typeface="Arial" panose="020B0604020202020204" pitchFamily="34" charset="0"/>
              <a:buChar char="•"/>
            </a:pPr>
            <a:r>
              <a:rPr lang="zh-CN" altLang="en-US" sz="2800" dirty="0"/>
              <a:t>电源电压标准的改变会带来很大的不便。</a:t>
            </a:r>
            <a:endParaRPr lang="zh-CN" alt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dirty="0">
                <a:solidFill>
                  <a:srgbClr val="FF0000"/>
                </a:solidFill>
              </a:rPr>
              <a:t>恒定电压等比例缩小</a:t>
            </a:r>
            <a:br>
              <a:rPr lang="en-US" altLang="zh-CN" dirty="0">
                <a:solidFill>
                  <a:srgbClr val="FF0000"/>
                </a:solidFill>
              </a:rPr>
            </a:br>
            <a:r>
              <a:rPr lang="en-US" altLang="zh-CN" dirty="0">
                <a:solidFill>
                  <a:srgbClr val="FF0000"/>
                </a:solidFill>
              </a:rPr>
              <a:t>——</a:t>
            </a:r>
            <a:r>
              <a:rPr lang="zh-CN" altLang="en-US" dirty="0">
                <a:solidFill>
                  <a:srgbClr val="FF0000"/>
                </a:solidFill>
              </a:rPr>
              <a:t>恒压（</a:t>
            </a:r>
            <a:r>
              <a:rPr lang="en-US" altLang="zh-CN" dirty="0">
                <a:solidFill>
                  <a:srgbClr val="FF0000"/>
                </a:solidFill>
              </a:rPr>
              <a:t>CV</a:t>
            </a:r>
            <a:r>
              <a:rPr lang="zh-CN" altLang="en-US" dirty="0">
                <a:solidFill>
                  <a:srgbClr val="FF0000"/>
                </a:solidFill>
              </a:rPr>
              <a:t>）率</a:t>
            </a:r>
            <a:endParaRPr lang="zh-CN" altLang="en-US" dirty="0">
              <a:solidFill>
                <a:srgbClr val="FF0000"/>
              </a:solidFill>
            </a:endParaRPr>
          </a:p>
        </p:txBody>
      </p:sp>
      <p:sp>
        <p:nvSpPr>
          <p:cNvPr id="3" name="内容占位符 2"/>
          <p:cNvSpPr>
            <a:spLocks noGrp="1" noRot="1" noChangeAspect="1" noMove="1" noResize="1" noEditPoints="1" noAdjustHandles="1" noChangeArrowheads="1" noChangeShapeType="1" noTextEdit="1"/>
          </p:cNvSpPr>
          <p:nvPr>
            <p:ph idx="1"/>
          </p:nvPr>
        </p:nvSpPr>
        <p:spPr>
          <a:xfrm>
            <a:off x="457200" y="1600200"/>
            <a:ext cx="8525094" cy="4525963"/>
          </a:xfrm>
          <a:blipFill rotWithShape="0">
            <a:blip r:embed="rId1"/>
            <a:stretch>
              <a:fillRect l="-1645"/>
            </a:stretch>
          </a:blipFill>
        </p:spPr>
        <p:txBody>
          <a:bodyPr/>
          <a:lstStyle/>
          <a:p>
            <a:r>
              <a:rPr lang="zh-CN" altLang="en-US">
                <a:noFill/>
              </a:rPr>
              <a:t> </a:t>
            </a:r>
            <a:endParaRPr lang="zh-CN" altLang="en-US">
              <a:noFill/>
            </a:endParaRPr>
          </a:p>
        </p:txBody>
      </p:sp>
      <p:sp>
        <p:nvSpPr>
          <p:cNvPr id="1741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CA193E-66F1-4563-ACFB-EED63BDBC904}" type="slidenum">
              <a:rPr lang="zh-CN" altLang="zh-CN"/>
            </a:fld>
            <a:endParaRPr lang="zh-CN"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510D915-8F4B-4C2B-9C5D-FE4FFF3852B2}" type="slidenum">
              <a:rPr lang="zh-CN" altLang="en-US" sz="1400"/>
            </a:fld>
            <a:endParaRPr lang="en-US" altLang="zh-CN" sz="1400"/>
          </a:p>
        </p:txBody>
      </p:sp>
      <p:sp>
        <p:nvSpPr>
          <p:cNvPr id="4099" name="Rectangle 2"/>
          <p:cNvSpPr>
            <a:spLocks noGrp="1" noChangeArrowheads="1"/>
          </p:cNvSpPr>
          <p:nvPr>
            <p:ph type="title"/>
          </p:nvPr>
        </p:nvSpPr>
        <p:spPr>
          <a:xfrm>
            <a:off x="101982" y="-60267"/>
            <a:ext cx="8229600" cy="1143000"/>
          </a:xfrm>
        </p:spPr>
        <p:txBody>
          <a:bodyPr/>
          <a:lstStyle/>
          <a:p>
            <a:pPr eaLnBrk="1" hangingPunct="1"/>
            <a:r>
              <a:rPr lang="en-US" altLang="zh-CN" b="1" dirty="0">
                <a:solidFill>
                  <a:srgbClr val="FF0000"/>
                </a:solidFill>
              </a:rPr>
              <a:t>Moore’ law</a:t>
            </a:r>
            <a:endParaRPr lang="zh-CN" altLang="zh-CN" b="1" dirty="0">
              <a:solidFill>
                <a:srgbClr val="FF0000"/>
              </a:solidFill>
            </a:endParaRPr>
          </a:p>
        </p:txBody>
      </p:sp>
      <p:sp>
        <p:nvSpPr>
          <p:cNvPr id="4100" name="Rectangle 3"/>
          <p:cNvSpPr>
            <a:spLocks noGrp="1" noChangeArrowheads="1"/>
          </p:cNvSpPr>
          <p:nvPr>
            <p:ph type="body" idx="1"/>
          </p:nvPr>
        </p:nvSpPr>
        <p:spPr>
          <a:xfrm>
            <a:off x="304912" y="1066862"/>
            <a:ext cx="8610600" cy="5638742"/>
          </a:xfrm>
        </p:spPr>
        <p:txBody>
          <a:bodyPr/>
          <a:lstStyle/>
          <a:p>
            <a:pPr marL="0" eaLnBrk="1" hangingPunct="1">
              <a:lnSpc>
                <a:spcPct val="150000"/>
              </a:lnSpc>
              <a:spcBef>
                <a:spcPts val="0"/>
              </a:spcBef>
            </a:pPr>
            <a:r>
              <a:rPr lang="zh-CN" altLang="en-US" sz="2800" dirty="0">
                <a:latin typeface="黑体" panose="02010609060101010101" pitchFamily="49" charset="-122"/>
                <a:ea typeface="黑体" panose="02010609060101010101" pitchFamily="49" charset="-122"/>
              </a:rPr>
              <a:t>70s，十几微米——几微米</a:t>
            </a:r>
            <a:endParaRPr lang="zh-CN" altLang="en-US" sz="2800" dirty="0">
              <a:latin typeface="黑体" panose="02010609060101010101" pitchFamily="49" charset="-122"/>
              <a:ea typeface="黑体" panose="02010609060101010101" pitchFamily="49" charset="-122"/>
            </a:endParaRPr>
          </a:p>
          <a:p>
            <a:pPr marL="0" eaLnBrk="1" hangingPunct="1">
              <a:lnSpc>
                <a:spcPct val="150000"/>
              </a:lnSpc>
              <a:spcBef>
                <a:spcPts val="0"/>
              </a:spcBef>
            </a:pPr>
            <a:r>
              <a:rPr lang="zh-CN" altLang="en-US" sz="2800" dirty="0">
                <a:latin typeface="黑体" panose="02010609060101010101" pitchFamily="49" charset="-122"/>
                <a:ea typeface="黑体" panose="02010609060101010101" pitchFamily="49" charset="-122"/>
              </a:rPr>
              <a:t>80s，1微米</a:t>
            </a:r>
            <a:endParaRPr lang="zh-CN" altLang="en-US" sz="2800" dirty="0">
              <a:latin typeface="黑体" panose="02010609060101010101" pitchFamily="49" charset="-122"/>
              <a:ea typeface="黑体" panose="02010609060101010101" pitchFamily="49" charset="-122"/>
            </a:endParaRPr>
          </a:p>
          <a:p>
            <a:pPr marL="0" eaLnBrk="1" hangingPunct="1">
              <a:lnSpc>
                <a:spcPct val="150000"/>
              </a:lnSpc>
              <a:spcBef>
                <a:spcPts val="0"/>
              </a:spcBef>
            </a:pPr>
            <a:r>
              <a:rPr lang="zh-CN" altLang="en-US" sz="2800" dirty="0">
                <a:latin typeface="黑体" panose="02010609060101010101" pitchFamily="49" charset="-122"/>
                <a:ea typeface="黑体" panose="02010609060101010101" pitchFamily="49" charset="-122"/>
              </a:rPr>
              <a:t>90s，亚微米——深亚微米</a:t>
            </a:r>
            <a:endParaRPr lang="zh-CN" altLang="en-US" sz="2800" dirty="0">
              <a:latin typeface="黑体" panose="02010609060101010101" pitchFamily="49" charset="-122"/>
              <a:ea typeface="黑体" panose="02010609060101010101" pitchFamily="49" charset="-122"/>
            </a:endParaRPr>
          </a:p>
          <a:p>
            <a:pPr marL="0" eaLnBrk="1" hangingPunct="1">
              <a:lnSpc>
                <a:spcPct val="150000"/>
              </a:lnSpc>
              <a:spcBef>
                <a:spcPts val="0"/>
              </a:spcBef>
            </a:pPr>
            <a:r>
              <a:rPr lang="zh-CN" altLang="en-US" sz="2800" dirty="0">
                <a:latin typeface="黑体" panose="02010609060101010101" pitchFamily="49" charset="-122"/>
                <a:ea typeface="黑体" panose="02010609060101010101" pitchFamily="49" charset="-122"/>
              </a:rPr>
              <a:t>新世纪，几十纳米——5nm已经在实验室中实现</a:t>
            </a:r>
            <a:endParaRPr lang="zh-CN" altLang="en-US" sz="2800" dirty="0">
              <a:latin typeface="黑体" panose="02010609060101010101" pitchFamily="49" charset="-122"/>
              <a:ea typeface="黑体" panose="02010609060101010101" pitchFamily="49" charset="-122"/>
            </a:endParaRPr>
          </a:p>
          <a:p>
            <a:pPr eaLnBrk="1" hangingPunct="1">
              <a:lnSpc>
                <a:spcPct val="80000"/>
              </a:lnSpc>
            </a:pPr>
            <a:endParaRPr lang="zh-CN" altLang="en-US" dirty="0">
              <a:latin typeface="黑体" panose="02010609060101010101" pitchFamily="49" charset="-122"/>
              <a:ea typeface="黑体" panose="02010609060101010101" pitchFamily="49" charset="-122"/>
            </a:endParaRPr>
          </a:p>
          <a:p>
            <a:pPr marL="0" lvl="1" eaLnBrk="1" hangingPunct="1">
              <a:lnSpc>
                <a:spcPct val="150000"/>
              </a:lnSpc>
              <a:spcBef>
                <a:spcPts val="0"/>
              </a:spcBef>
            </a:pPr>
            <a:r>
              <a:rPr lang="zh-CN" altLang="en-US" dirty="0">
                <a:latin typeface="黑体" panose="02010609060101010101" pitchFamily="49" charset="-122"/>
                <a:ea typeface="黑体" panose="02010609060101010101" pitchFamily="49" charset="-122"/>
              </a:rPr>
              <a:t>横向尺寸减小(长宽）</a:t>
            </a:r>
            <a:endParaRPr lang="zh-CN" altLang="en-US" dirty="0">
              <a:latin typeface="黑体" panose="02010609060101010101" pitchFamily="49" charset="-122"/>
              <a:ea typeface="黑体" panose="02010609060101010101" pitchFamily="49" charset="-122"/>
            </a:endParaRPr>
          </a:p>
          <a:p>
            <a:pPr marL="0" lvl="1" eaLnBrk="1" hangingPunct="1">
              <a:lnSpc>
                <a:spcPct val="150000"/>
              </a:lnSpc>
              <a:spcBef>
                <a:spcPts val="0"/>
              </a:spcBef>
            </a:pPr>
            <a:r>
              <a:rPr lang="zh-CN" altLang="en-US" dirty="0">
                <a:latin typeface="黑体" panose="02010609060101010101" pitchFamily="49" charset="-122"/>
                <a:ea typeface="黑体" panose="02010609060101010101" pitchFamily="49" charset="-122"/>
              </a:rPr>
              <a:t>纵向尺寸减小（氧化层厚度、结深）</a:t>
            </a:r>
            <a:endParaRPr lang="zh-CN" altLang="en-US" dirty="0">
              <a:latin typeface="黑体" panose="02010609060101010101" pitchFamily="49" charset="-122"/>
              <a:ea typeface="黑体" panose="02010609060101010101" pitchFamily="49" charset="-122"/>
            </a:endParaRPr>
          </a:p>
          <a:p>
            <a:pPr marL="0" lvl="1" eaLnBrk="1" hangingPunct="1">
              <a:lnSpc>
                <a:spcPct val="150000"/>
              </a:lnSpc>
              <a:spcBef>
                <a:spcPts val="0"/>
              </a:spcBef>
            </a:pPr>
            <a:r>
              <a:rPr lang="zh-CN" altLang="en-US" dirty="0">
                <a:latin typeface="黑体" panose="02010609060101010101" pitchFamily="49" charset="-122"/>
                <a:ea typeface="黑体" panose="02010609060101010101" pitchFamily="49" charset="-122"/>
              </a:rPr>
              <a:t>复杂性增加：连线层数增加</a:t>
            </a:r>
            <a:endParaRPr lang="zh-CN" altLang="en-US" dirty="0">
              <a:latin typeface="黑体" panose="02010609060101010101" pitchFamily="49" charset="-122"/>
              <a:ea typeface="黑体" panose="02010609060101010101" pitchFamily="49" charset="-122"/>
            </a:endParaRPr>
          </a:p>
          <a:p>
            <a:pPr marL="0" lvl="1" eaLnBrk="1" hangingPunct="1">
              <a:lnSpc>
                <a:spcPct val="150000"/>
              </a:lnSpc>
              <a:spcBef>
                <a:spcPts val="0"/>
              </a:spcBef>
            </a:pPr>
            <a:r>
              <a:rPr lang="zh-CN" altLang="en-US" dirty="0">
                <a:latin typeface="黑体" panose="02010609060101010101" pitchFamily="49" charset="-122"/>
                <a:ea typeface="黑体" panose="02010609060101010101" pitchFamily="49" charset="-122"/>
              </a:rPr>
              <a:t>硅片尺寸增加</a:t>
            </a:r>
            <a:endParaRPr lang="zh-CN" altLang="en-US" dirty="0">
              <a:latin typeface="黑体" panose="02010609060101010101" pitchFamily="49" charset="-122"/>
              <a:ea typeface="黑体" panose="02010609060101010101" pitchFamily="49" charset="-122"/>
            </a:endParaRPr>
          </a:p>
          <a:p>
            <a:pPr lvl="1" eaLnBrk="1" hangingPunct="1">
              <a:lnSpc>
                <a:spcPct val="80000"/>
              </a:lnSpc>
              <a:buFontTx/>
              <a:buNone/>
            </a:pP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22906E8-4F94-4AF2-8898-4C58F7B306A8}" type="slidenum">
              <a:rPr lang="zh-CN" altLang="en-US"/>
            </a:fld>
            <a:endParaRPr lang="en-US" altLang="zh-CN"/>
          </a:p>
        </p:txBody>
      </p:sp>
      <p:pic>
        <p:nvPicPr>
          <p:cNvPr id="18435"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5800" y="1981200"/>
            <a:ext cx="639445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944306" y="304882"/>
            <a:ext cx="1877437" cy="769441"/>
          </a:xfrm>
          <a:prstGeom prst="rect">
            <a:avLst/>
          </a:prstGeom>
          <a:noFill/>
        </p:spPr>
        <p:txBody>
          <a:bodyPr wrap="none" rtlCol="0">
            <a:spAutoFit/>
          </a:bodyPr>
          <a:lstStyle/>
          <a:p>
            <a:r>
              <a:rPr lang="zh-CN" altLang="en-US" sz="4400" b="1" dirty="0">
                <a:solidFill>
                  <a:srgbClr val="FF0000"/>
                </a:solidFill>
              </a:rPr>
              <a:t>普适率</a:t>
            </a:r>
            <a:endParaRPr lang="zh-CN" altLang="en-US" sz="4400" b="1"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457204" y="1067056"/>
            <a:ext cx="8115184" cy="4955850"/>
          </a:xfrm>
          <a:prstGeom prst="rect">
            <a:avLst/>
          </a:prstGeom>
        </p:spPr>
      </p:pic>
      <p:pic>
        <p:nvPicPr>
          <p:cNvPr id="4" name="图片 3"/>
          <p:cNvPicPr>
            <a:picLocks noChangeAspect="1"/>
          </p:cNvPicPr>
          <p:nvPr/>
        </p:nvPicPr>
        <p:blipFill>
          <a:blip r:embed="rId2"/>
          <a:stretch>
            <a:fillRect/>
          </a:stretch>
        </p:blipFill>
        <p:spPr>
          <a:xfrm>
            <a:off x="1219288" y="229491"/>
            <a:ext cx="7019925" cy="5810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fld id="{097674B6-F341-465D-9105-3E572EACEE61}" type="slidenum">
              <a:rPr lang="en-US" altLang="zh-CN" sz="1400">
                <a:solidFill>
                  <a:srgbClr val="0000FF"/>
                </a:solidFill>
              </a:rPr>
            </a:fld>
            <a:endParaRPr lang="en-US" altLang="zh-CN" sz="1400">
              <a:solidFill>
                <a:srgbClr val="0000FF"/>
              </a:solidFill>
            </a:endParaRPr>
          </a:p>
        </p:txBody>
      </p:sp>
      <p:sp>
        <p:nvSpPr>
          <p:cNvPr id="21507" name="Rectangle 2"/>
          <p:cNvSpPr>
            <a:spLocks noGrp="1" noChangeArrowheads="1"/>
          </p:cNvSpPr>
          <p:nvPr>
            <p:ph type="title"/>
          </p:nvPr>
        </p:nvSpPr>
        <p:spPr/>
        <p:txBody>
          <a:bodyPr/>
          <a:lstStyle/>
          <a:p>
            <a:pPr eaLnBrk="1" hangingPunct="1"/>
            <a:r>
              <a:rPr lang="en-US" altLang="zh-CN" dirty="0">
                <a:solidFill>
                  <a:srgbClr val="FF0000"/>
                </a:solidFill>
              </a:rPr>
              <a:t>Physical Limits</a:t>
            </a:r>
            <a:endParaRPr lang="en-US" altLang="zh-CN" dirty="0">
              <a:solidFill>
                <a:srgbClr val="FF0000"/>
              </a:solidFill>
            </a:endParaRPr>
          </a:p>
        </p:txBody>
      </p:sp>
      <p:sp>
        <p:nvSpPr>
          <p:cNvPr id="21508" name="Rectangle 3"/>
          <p:cNvSpPr>
            <a:spLocks noGrp="1" noChangeArrowheads="1"/>
          </p:cNvSpPr>
          <p:nvPr>
            <p:ph type="body" idx="1"/>
          </p:nvPr>
        </p:nvSpPr>
        <p:spPr>
          <a:xfrm>
            <a:off x="685800" y="1524000"/>
            <a:ext cx="8001000" cy="4572000"/>
          </a:xfrm>
        </p:spPr>
        <p:txBody>
          <a:bodyPr/>
          <a:lstStyle/>
          <a:p>
            <a:pPr eaLnBrk="1" hangingPunct="1"/>
            <a:r>
              <a:rPr lang="en-US" altLang="zh-CN" sz="2400" dirty="0"/>
              <a:t>Many reasons have been predicted for end of scaling</a:t>
            </a:r>
            <a:endParaRPr lang="en-US" altLang="zh-CN" sz="2400" dirty="0"/>
          </a:p>
          <a:p>
            <a:pPr marL="914400" lvl="1" indent="-457200" eaLnBrk="1" hangingPunct="1">
              <a:lnSpc>
                <a:spcPct val="150000"/>
              </a:lnSpc>
              <a:buFont typeface="+mj-lt"/>
              <a:buAutoNum type="arabicPeriod"/>
            </a:pPr>
            <a:r>
              <a:rPr lang="en-US" altLang="zh-CN" sz="2400" dirty="0"/>
              <a:t>Dynamic power</a:t>
            </a:r>
            <a:endParaRPr lang="en-US" altLang="zh-CN" sz="2400" dirty="0"/>
          </a:p>
          <a:p>
            <a:pPr marL="914400" lvl="1" indent="-457200" eaLnBrk="1" hangingPunct="1">
              <a:lnSpc>
                <a:spcPct val="150000"/>
              </a:lnSpc>
              <a:buFont typeface="+mj-lt"/>
              <a:buAutoNum type="arabicPeriod"/>
            </a:pPr>
            <a:r>
              <a:rPr lang="en-US" altLang="zh-CN" sz="2400" dirty="0" err="1"/>
              <a:t>Subthreshold</a:t>
            </a:r>
            <a:r>
              <a:rPr lang="en-US" altLang="zh-CN" sz="2400" dirty="0"/>
              <a:t> leakage, tunneling</a:t>
            </a:r>
            <a:endParaRPr lang="en-US" altLang="zh-CN" sz="2400" dirty="0"/>
          </a:p>
          <a:p>
            <a:pPr marL="914400" lvl="1" indent="-457200" eaLnBrk="1" hangingPunct="1">
              <a:lnSpc>
                <a:spcPct val="150000"/>
              </a:lnSpc>
              <a:buFont typeface="+mj-lt"/>
              <a:buAutoNum type="arabicPeriod"/>
            </a:pPr>
            <a:r>
              <a:rPr lang="en-US" altLang="zh-CN" sz="2400" dirty="0"/>
              <a:t>Short channel effects</a:t>
            </a:r>
            <a:endParaRPr lang="en-US" altLang="zh-CN" sz="2400" dirty="0"/>
          </a:p>
          <a:p>
            <a:pPr marL="914400" lvl="1" indent="-457200" eaLnBrk="1" hangingPunct="1">
              <a:lnSpc>
                <a:spcPct val="150000"/>
              </a:lnSpc>
              <a:buFont typeface="+mj-lt"/>
              <a:buAutoNum type="arabicPeriod"/>
            </a:pPr>
            <a:r>
              <a:rPr lang="en-US" altLang="zh-CN" sz="2400" dirty="0"/>
              <a:t>Fabrication costs</a:t>
            </a:r>
            <a:endParaRPr lang="en-US" altLang="zh-CN" sz="2400" dirty="0"/>
          </a:p>
          <a:p>
            <a:pPr marL="914400" lvl="1" indent="-457200" eaLnBrk="1" hangingPunct="1">
              <a:lnSpc>
                <a:spcPct val="150000"/>
              </a:lnSpc>
              <a:buFont typeface="+mj-lt"/>
              <a:buAutoNum type="arabicPeriod"/>
            </a:pPr>
            <a:r>
              <a:rPr lang="en-US" altLang="zh-CN" sz="2400" dirty="0" err="1">
                <a:solidFill>
                  <a:srgbClr val="FF0000"/>
                </a:solidFill>
              </a:rPr>
              <a:t>Electromigration</a:t>
            </a:r>
            <a:r>
              <a:rPr lang="en-US" altLang="zh-CN" sz="2400" dirty="0">
                <a:solidFill>
                  <a:srgbClr val="FF0000"/>
                </a:solidFill>
              </a:rPr>
              <a:t> </a:t>
            </a:r>
            <a:endParaRPr lang="en-US" altLang="zh-CN" sz="2400" dirty="0">
              <a:solidFill>
                <a:srgbClr val="FF0000"/>
              </a:solidFill>
            </a:endParaRPr>
          </a:p>
          <a:p>
            <a:pPr marL="914400" lvl="1" indent="-457200" eaLnBrk="1" hangingPunct="1">
              <a:lnSpc>
                <a:spcPct val="150000"/>
              </a:lnSpc>
              <a:buFont typeface="+mj-lt"/>
              <a:buAutoNum type="arabicPeriod"/>
            </a:pPr>
            <a:r>
              <a:rPr lang="en-US" altLang="zh-CN" sz="2400" dirty="0">
                <a:solidFill>
                  <a:srgbClr val="FF0000"/>
                </a:solidFill>
              </a:rPr>
              <a:t>Interconnect delay</a:t>
            </a:r>
            <a:endParaRPr lang="en-US" altLang="zh-CN" sz="2400" dirty="0">
              <a:solidFill>
                <a:srgbClr val="FF0000"/>
              </a:solidFill>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281C770-FA74-40D5-85C9-7F57FEB733BF}" type="slidenum">
              <a:rPr lang="zh-CN" altLang="zh-CN"/>
            </a:fld>
            <a:endParaRPr lang="zh-CN" altLang="zh-CN"/>
          </a:p>
        </p:txBody>
      </p:sp>
      <p:sp>
        <p:nvSpPr>
          <p:cNvPr id="23554" name="Rectangle 2"/>
          <p:cNvSpPr>
            <a:spLocks noGrp="1" noChangeArrowheads="1"/>
          </p:cNvSpPr>
          <p:nvPr>
            <p:ph type="title"/>
          </p:nvPr>
        </p:nvSpPr>
        <p:spPr/>
        <p:txBody>
          <a:bodyPr/>
          <a:lstStyle/>
          <a:p>
            <a:r>
              <a:rPr lang="zh-CN" altLang="zh-CN" b="1">
                <a:solidFill>
                  <a:srgbClr val="FF3300"/>
                </a:solidFill>
              </a:rPr>
              <a:t>金属引线中的电迁移现象</a:t>
            </a:r>
            <a:endParaRPr lang="zh-CN" altLang="zh-CN" b="1">
              <a:solidFill>
                <a:srgbClr val="FF3300"/>
              </a:solidFill>
            </a:endParaRPr>
          </a:p>
        </p:txBody>
      </p:sp>
      <p:sp>
        <p:nvSpPr>
          <p:cNvPr id="23555" name="Rectangle 3"/>
          <p:cNvSpPr>
            <a:spLocks noGrp="1" noChangeArrowheads="1"/>
          </p:cNvSpPr>
          <p:nvPr>
            <p:ph type="body" idx="1"/>
          </p:nvPr>
        </p:nvSpPr>
        <p:spPr>
          <a:xfrm>
            <a:off x="457200" y="1600200"/>
            <a:ext cx="8229600" cy="2855595"/>
          </a:xfrm>
        </p:spPr>
        <p:txBody>
          <a:bodyPr/>
          <a:lstStyle/>
          <a:p>
            <a:pPr>
              <a:lnSpc>
                <a:spcPct val="150000"/>
              </a:lnSpc>
            </a:pPr>
            <a:r>
              <a:rPr lang="zh-CN" altLang="zh-CN" dirty="0"/>
              <a:t>大电流密度作用下质量输运</a:t>
            </a:r>
            <a:endParaRPr lang="zh-CN" altLang="zh-CN" dirty="0"/>
          </a:p>
          <a:p>
            <a:pPr>
              <a:lnSpc>
                <a:spcPct val="150000"/>
              </a:lnSpc>
            </a:pPr>
            <a:r>
              <a:rPr lang="zh-CN" altLang="zh-CN" dirty="0"/>
              <a:t>沿电子流方向进行</a:t>
            </a:r>
            <a:endParaRPr lang="zh-CN" altLang="zh-CN" dirty="0"/>
          </a:p>
          <a:p>
            <a:pPr>
              <a:lnSpc>
                <a:spcPct val="150000"/>
              </a:lnSpc>
            </a:pPr>
            <a:r>
              <a:rPr lang="zh-CN" altLang="zh-CN" dirty="0"/>
              <a:t>一个方向形成空洞，另一个方向</a:t>
            </a:r>
            <a:r>
              <a:rPr lang="zh-CN" altLang="zh-CN" dirty="0" smtClean="0"/>
              <a:t>由于</a:t>
            </a:r>
            <a:r>
              <a:rPr lang="zh-CN" altLang="en-US" dirty="0" smtClean="0"/>
              <a:t>金属</a:t>
            </a:r>
            <a:r>
              <a:rPr lang="zh-CN" altLang="zh-CN" dirty="0" smtClean="0"/>
              <a:t>原子</a:t>
            </a:r>
            <a:r>
              <a:rPr lang="zh-CN" altLang="zh-CN" dirty="0"/>
              <a:t>的堆积而形成小丘。形成开路或短路，在互连线变窄时，这一问题格外突出。</a:t>
            </a:r>
            <a:endParaRPr lang="zh-CN"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BF5D22F-D385-4F9A-9331-4480A235379B}" type="slidenum">
              <a:rPr lang="zh-CN" altLang="zh-CN"/>
            </a:fld>
            <a:endParaRPr lang="zh-CN" altLang="zh-CN"/>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692150"/>
            <a:ext cx="8642350"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Text Box 3"/>
          <p:cNvSpPr txBox="1">
            <a:spLocks noChangeArrowheads="1"/>
          </p:cNvSpPr>
          <p:nvPr/>
        </p:nvSpPr>
        <p:spPr bwMode="auto">
          <a:xfrm>
            <a:off x="990600" y="5791200"/>
            <a:ext cx="3702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3300"/>
              </a:buClr>
              <a:buFont typeface="Wingdings" panose="05000000000000000000" pitchFamily="2" charset="2"/>
              <a:buChar char="q"/>
            </a:pPr>
            <a:r>
              <a:rPr lang="zh-CN" altLang="zh-CN" sz="2800"/>
              <a:t>Al抗电迁移的能力差</a:t>
            </a:r>
            <a:endParaRPr lang="zh-CN" altLang="zh-CN" sz="2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9158551-646B-4905-869B-396710044599}" type="slidenum">
              <a:rPr lang="zh-CN" altLang="zh-CN"/>
            </a:fld>
            <a:endParaRPr lang="zh-CN" altLang="zh-CN"/>
          </a:p>
        </p:txBody>
      </p:sp>
      <p:pic>
        <p:nvPicPr>
          <p:cNvPr id="256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435600" cy="352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3524250"/>
            <a:ext cx="52927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31E3C304-99B3-4CEE-B2E6-41D6FC18FCA3}" type="slidenum">
              <a:rPr lang="zh-CN" altLang="zh-CN"/>
            </a:fld>
            <a:endParaRPr lang="zh-CN" altLang="zh-CN"/>
          </a:p>
        </p:txBody>
      </p:sp>
      <p:sp>
        <p:nvSpPr>
          <p:cNvPr id="26626" name="Rectangle 2"/>
          <p:cNvSpPr>
            <a:spLocks noGrp="1" noChangeArrowheads="1"/>
          </p:cNvSpPr>
          <p:nvPr>
            <p:ph type="body" idx="1"/>
          </p:nvPr>
        </p:nvSpPr>
        <p:spPr>
          <a:xfrm>
            <a:off x="0" y="1107794"/>
            <a:ext cx="9981938" cy="1627187"/>
          </a:xfrm>
        </p:spPr>
        <p:txBody>
          <a:bodyPr/>
          <a:lstStyle/>
          <a:p>
            <a:pPr>
              <a:lnSpc>
                <a:spcPct val="150000"/>
              </a:lnSpc>
              <a:buFontTx/>
              <a:buNone/>
            </a:pPr>
            <a:r>
              <a:rPr lang="zh-CN" altLang="zh-CN" sz="2400" b="1" dirty="0">
                <a:solidFill>
                  <a:srgbClr val="0070C0"/>
                </a:solidFill>
              </a:rPr>
              <a:t>金属原子所受到的作用力</a:t>
            </a:r>
            <a:endParaRPr lang="zh-CN" altLang="zh-CN" sz="2400" b="1" dirty="0">
              <a:solidFill>
                <a:srgbClr val="0070C0"/>
              </a:solidFill>
            </a:endParaRPr>
          </a:p>
          <a:p>
            <a:pPr lvl="1">
              <a:lnSpc>
                <a:spcPct val="150000"/>
              </a:lnSpc>
              <a:buClr>
                <a:schemeClr val="accent1"/>
              </a:buClr>
              <a:buFont typeface="Wingdings" panose="05000000000000000000" pitchFamily="2" charset="2"/>
              <a:buChar char="ü"/>
            </a:pPr>
            <a:r>
              <a:rPr lang="zh-CN" altLang="zh-CN" sz="2000" b="1" dirty="0"/>
              <a:t>静电作用：沿电场方向；电子的屏蔽，静电力将减小。</a:t>
            </a:r>
            <a:endParaRPr lang="zh-CN" altLang="zh-CN" sz="2000" b="1" dirty="0"/>
          </a:p>
          <a:p>
            <a:pPr lvl="1">
              <a:lnSpc>
                <a:spcPct val="150000"/>
              </a:lnSpc>
              <a:buClr>
                <a:schemeClr val="accent1"/>
              </a:buClr>
              <a:buFont typeface="Wingdings" panose="05000000000000000000" pitchFamily="2" charset="2"/>
              <a:buChar char="ü"/>
            </a:pPr>
            <a:r>
              <a:rPr lang="zh-CN" altLang="zh-CN" sz="2000" b="1" dirty="0"/>
              <a:t>动量交换：由于电子与金属离子间的碰撞引起的，沿电子流方向。</a:t>
            </a:r>
            <a:r>
              <a:rPr lang="zh-CN" altLang="zh-CN" dirty="0"/>
              <a:t>　</a:t>
            </a:r>
            <a:endParaRPr lang="zh-CN" altLang="zh-CN" dirty="0"/>
          </a:p>
        </p:txBody>
      </p:sp>
      <p:sp>
        <p:nvSpPr>
          <p:cNvPr id="26627" name="Rectangle 3"/>
          <p:cNvSpPr>
            <a:spLocks noGrp="1" noChangeArrowheads="1"/>
          </p:cNvSpPr>
          <p:nvPr>
            <p:ph type="title"/>
          </p:nvPr>
        </p:nvSpPr>
        <p:spPr>
          <a:xfrm>
            <a:off x="684213" y="0"/>
            <a:ext cx="7772400" cy="1143000"/>
          </a:xfrm>
          <a:noFill/>
        </p:spPr>
        <p:txBody>
          <a:bodyPr/>
          <a:lstStyle/>
          <a:p>
            <a:r>
              <a:rPr lang="zh-CN" altLang="zh-CN" b="1">
                <a:solidFill>
                  <a:srgbClr val="FF3300"/>
                </a:solidFill>
              </a:rPr>
              <a:t>电迁移的物理机制</a:t>
            </a:r>
            <a:endParaRPr lang="zh-CN" altLang="zh-CN" b="1">
              <a:solidFill>
                <a:srgbClr val="FF3300"/>
              </a:solidFill>
            </a:endParaRPr>
          </a:p>
        </p:txBody>
      </p:sp>
      <p:sp>
        <p:nvSpPr>
          <p:cNvPr id="26628" name="Text Box 4"/>
          <p:cNvSpPr txBox="1">
            <a:spLocks noChangeArrowheads="1"/>
          </p:cNvSpPr>
          <p:nvPr/>
        </p:nvSpPr>
        <p:spPr bwMode="auto">
          <a:xfrm>
            <a:off x="138455" y="3752286"/>
            <a:ext cx="86865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rgbClr val="FF3300"/>
              </a:buClr>
              <a:buFont typeface="Wingdings" panose="05000000000000000000" pitchFamily="2" charset="2"/>
              <a:buChar char="Ø"/>
            </a:pPr>
            <a:r>
              <a:rPr lang="zh-CN" altLang="zh-CN" sz="2400" b="1" dirty="0"/>
              <a:t>电流密度较高(10</a:t>
            </a:r>
            <a:r>
              <a:rPr lang="zh-CN" altLang="zh-CN" sz="2400" b="1" baseline="30000" dirty="0"/>
              <a:t>6</a:t>
            </a:r>
            <a:r>
              <a:rPr lang="zh-CN" altLang="zh-CN" sz="2400" b="1" dirty="0"/>
              <a:t> A/cm</a:t>
            </a:r>
            <a:r>
              <a:rPr lang="zh-CN" altLang="zh-CN" sz="2400" b="1" baseline="30000" dirty="0"/>
              <a:t>2</a:t>
            </a:r>
            <a:r>
              <a:rPr lang="zh-CN" altLang="zh-CN" sz="2400" b="1" dirty="0"/>
              <a:t> )，电子</a:t>
            </a:r>
            <a:r>
              <a:rPr lang="zh-CN" altLang="zh-CN" sz="2400" b="1" dirty="0" smtClean="0"/>
              <a:t>风的</a:t>
            </a:r>
            <a:r>
              <a:rPr lang="zh-CN" altLang="zh-CN" sz="2400" b="1" dirty="0"/>
              <a:t>作用超过静电力的作用</a:t>
            </a:r>
            <a:endParaRPr lang="zh-CN" altLang="zh-CN" sz="2400" b="1" dirty="0"/>
          </a:p>
          <a:p>
            <a:pPr>
              <a:lnSpc>
                <a:spcPct val="150000"/>
              </a:lnSpc>
              <a:buClr>
                <a:srgbClr val="FF3300"/>
              </a:buClr>
              <a:buFont typeface="Wingdings" panose="05000000000000000000" pitchFamily="2" charset="2"/>
              <a:buChar char="Ø"/>
            </a:pPr>
            <a:r>
              <a:rPr lang="zh-CN" altLang="zh-CN" sz="2400" b="1" dirty="0"/>
              <a:t>金属离子被热激发具有较高的热动能</a:t>
            </a:r>
            <a:endParaRPr lang="zh-CN" altLang="zh-CN" sz="2400" b="1" dirty="0"/>
          </a:p>
        </p:txBody>
      </p:sp>
      <p:sp>
        <p:nvSpPr>
          <p:cNvPr id="26629" name="Rectangle 5"/>
          <p:cNvSpPr>
            <a:spLocks noChangeArrowheads="1"/>
          </p:cNvSpPr>
          <p:nvPr/>
        </p:nvSpPr>
        <p:spPr bwMode="auto">
          <a:xfrm>
            <a:off x="189028" y="5368087"/>
            <a:ext cx="87627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rgbClr val="993300"/>
              </a:buClr>
            </a:pPr>
            <a:r>
              <a:rPr lang="zh-CN" altLang="zh-CN" sz="2400" b="1" dirty="0" smtClean="0">
                <a:solidFill>
                  <a:srgbClr val="0070C0"/>
                </a:solidFill>
                <a:latin typeface="黑体" panose="02010609060101010101" pitchFamily="49" charset="-122"/>
                <a:ea typeface="黑体" panose="02010609060101010101" pitchFamily="49" charset="-122"/>
              </a:rPr>
              <a:t>当</a:t>
            </a:r>
            <a:r>
              <a:rPr lang="zh-CN" altLang="zh-CN" sz="2400" b="1" dirty="0">
                <a:solidFill>
                  <a:srgbClr val="0070C0"/>
                </a:solidFill>
                <a:latin typeface="黑体" panose="02010609060101010101" pitchFamily="49" charset="-122"/>
                <a:ea typeface="黑体" panose="02010609060101010101" pitchFamily="49" charset="-122"/>
              </a:rPr>
              <a:t>在电子流方向存在温度梯度或其它应力时，电迁移过程将加速</a:t>
            </a:r>
            <a:endParaRPr lang="zh-CN" altLang="zh-CN" sz="2400" b="1" dirty="0">
              <a:solidFill>
                <a:srgbClr val="0070C0"/>
              </a:solidFill>
              <a:latin typeface="黑体" panose="02010609060101010101" pitchFamily="49" charset="-122"/>
              <a:ea typeface="黑体" panose="02010609060101010101" pitchFamily="49" charset="-122"/>
            </a:endParaRPr>
          </a:p>
        </p:txBody>
      </p:sp>
      <p:sp>
        <p:nvSpPr>
          <p:cNvPr id="26630" name="Rectangle 6"/>
          <p:cNvSpPr>
            <a:spLocks noChangeArrowheads="1"/>
          </p:cNvSpPr>
          <p:nvPr/>
        </p:nvSpPr>
        <p:spPr bwMode="auto">
          <a:xfrm>
            <a:off x="138455" y="3202967"/>
            <a:ext cx="5105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400" b="1" dirty="0">
                <a:solidFill>
                  <a:srgbClr val="0070C0"/>
                </a:solidFill>
              </a:rPr>
              <a:t>金属原子沿着电子流方向运动</a:t>
            </a:r>
            <a:endParaRPr lang="zh-CN" altLang="zh-CN" sz="2400" b="1" dirty="0">
              <a:solidFill>
                <a:srgbClr val="0070C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E2F2B2B-1ED4-4112-B499-1C81DD71AC31}" type="slidenum">
              <a:rPr lang="zh-CN" altLang="zh-CN"/>
            </a:fld>
            <a:endParaRPr lang="zh-CN" altLang="zh-CN"/>
          </a:p>
        </p:txBody>
      </p:sp>
      <p:sp>
        <p:nvSpPr>
          <p:cNvPr id="27650" name="Rectangle 2"/>
          <p:cNvSpPr>
            <a:spLocks noGrp="1" noChangeArrowheads="1"/>
          </p:cNvSpPr>
          <p:nvPr>
            <p:ph type="body" idx="1"/>
          </p:nvPr>
        </p:nvSpPr>
        <p:spPr>
          <a:xfrm>
            <a:off x="684213" y="1268413"/>
            <a:ext cx="4248150" cy="647700"/>
          </a:xfrm>
        </p:spPr>
        <p:txBody>
          <a:bodyPr/>
          <a:lstStyle/>
          <a:p>
            <a:pPr>
              <a:lnSpc>
                <a:spcPct val="80000"/>
              </a:lnSpc>
            </a:pPr>
            <a:r>
              <a:rPr lang="zh-CN" altLang="zh-CN" b="1"/>
              <a:t>竹状结构：　</a:t>
            </a:r>
            <a:endParaRPr lang="zh-CN" altLang="zh-CN" b="1"/>
          </a:p>
        </p:txBody>
      </p:sp>
      <p:sp>
        <p:nvSpPr>
          <p:cNvPr id="27651" name="Rectangle 3"/>
          <p:cNvSpPr>
            <a:spLocks noGrp="1" noChangeArrowheads="1"/>
          </p:cNvSpPr>
          <p:nvPr>
            <p:ph type="title"/>
          </p:nvPr>
        </p:nvSpPr>
        <p:spPr>
          <a:xfrm>
            <a:off x="611188" y="188913"/>
            <a:ext cx="7772400" cy="1143000"/>
          </a:xfrm>
          <a:noFill/>
        </p:spPr>
        <p:txBody>
          <a:bodyPr/>
          <a:lstStyle/>
          <a:p>
            <a:r>
              <a:rPr lang="zh-CN" altLang="zh-CN" b="1">
                <a:solidFill>
                  <a:srgbClr val="FF3300"/>
                </a:solidFill>
              </a:rPr>
              <a:t>改进电迁移的方法</a:t>
            </a:r>
            <a:endParaRPr lang="zh-CN" altLang="zh-CN" b="1">
              <a:solidFill>
                <a:srgbClr val="FF3300"/>
              </a:solidFill>
            </a:endParaRPr>
          </a:p>
        </p:txBody>
      </p:sp>
      <p:pic>
        <p:nvPicPr>
          <p:cNvPr id="276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2060575"/>
            <a:ext cx="5689600"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5"/>
          <p:cNvSpPr txBox="1">
            <a:spLocks noChangeArrowheads="1"/>
          </p:cNvSpPr>
          <p:nvPr/>
        </p:nvSpPr>
        <p:spPr bwMode="auto">
          <a:xfrm>
            <a:off x="6135688" y="1936750"/>
            <a:ext cx="3008312"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a:t>一般竹状结构的金属的MTF比常规结构的高出２－３倍。</a:t>
            </a:r>
            <a:endParaRPr lang="zh-CN" altLang="zh-CN" b="1"/>
          </a:p>
          <a:p>
            <a:endParaRPr lang="zh-CN" altLang="zh-CN" b="1"/>
          </a:p>
          <a:p>
            <a:r>
              <a:rPr lang="zh-CN" altLang="zh-CN" b="1"/>
              <a:t>晶粒间界垂直于电流方向，沿晶粒间界的扩散被抑制，从而提高MTF</a:t>
            </a:r>
            <a:endParaRPr lang="zh-CN" altLang="zh-CN" b="1"/>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75FF2014-302E-4F7C-9C09-D2F992CF0217}" type="slidenum">
              <a:rPr lang="zh-CN" altLang="zh-CN"/>
            </a:fld>
            <a:endParaRPr lang="zh-CN" altLang="zh-CN"/>
          </a:p>
        </p:txBody>
      </p:sp>
      <p:sp>
        <p:nvSpPr>
          <p:cNvPr id="28674" name="Rectangle 2"/>
          <p:cNvSpPr>
            <a:spLocks noGrp="1" noChangeArrowheads="1"/>
          </p:cNvSpPr>
          <p:nvPr>
            <p:ph type="body" idx="1"/>
          </p:nvPr>
        </p:nvSpPr>
        <p:spPr>
          <a:xfrm>
            <a:off x="685800" y="1268413"/>
            <a:ext cx="7772400" cy="4827587"/>
          </a:xfrm>
        </p:spPr>
        <p:txBody>
          <a:bodyPr/>
          <a:lstStyle/>
          <a:p>
            <a:pPr>
              <a:lnSpc>
                <a:spcPct val="110000"/>
              </a:lnSpc>
              <a:buClr>
                <a:schemeClr val="accent2"/>
              </a:buClr>
              <a:buFont typeface="Wingdings" panose="05000000000000000000" pitchFamily="2" charset="2"/>
              <a:buChar char="Ø"/>
            </a:pPr>
            <a:r>
              <a:rPr lang="zh-CN" altLang="zh-CN" sz="2800" b="1"/>
              <a:t>Al-Cu或Al-Si(1%)-Cu(4%)合金</a:t>
            </a:r>
            <a:endParaRPr lang="zh-CN" altLang="zh-CN" sz="2800" b="1"/>
          </a:p>
          <a:p>
            <a:pPr>
              <a:lnSpc>
                <a:spcPct val="110000"/>
              </a:lnSpc>
              <a:buFontTx/>
              <a:buNone/>
            </a:pPr>
            <a:r>
              <a:rPr lang="zh-CN" altLang="zh-CN" sz="2800" b="1"/>
              <a:t>　　　引入的杂质在晶粒间界处分凝可以降低铝原子在晶粒间界处的扩散系数，从而提高MTF一个数量级。</a:t>
            </a:r>
            <a:endParaRPr lang="zh-CN" altLang="zh-CN" sz="2800" b="1"/>
          </a:p>
          <a:p>
            <a:pPr>
              <a:lnSpc>
                <a:spcPct val="110000"/>
              </a:lnSpc>
              <a:buClr>
                <a:srgbClr val="993300"/>
              </a:buClr>
              <a:buFont typeface="Wingdings" panose="05000000000000000000" pitchFamily="2" charset="2"/>
              <a:buChar char="Ø"/>
            </a:pPr>
            <a:r>
              <a:rPr lang="zh-CN" altLang="zh-CN" sz="2800" b="1"/>
              <a:t>问题：Si每增加1%,电阻率增加0.7</a:t>
            </a:r>
            <a:r>
              <a:rPr lang="zh-CN" altLang="zh-CN" sz="2800" b="1">
                <a:sym typeface="Symbol" panose="05050102010706020507" pitchFamily="18" charset="2"/>
              </a:rPr>
              <a:t></a:t>
            </a:r>
            <a:endParaRPr lang="zh-CN" altLang="zh-CN" sz="2800" b="1">
              <a:sym typeface="Symbol" panose="05050102010706020507" pitchFamily="18" charset="2"/>
            </a:endParaRPr>
          </a:p>
          <a:p>
            <a:pPr>
              <a:lnSpc>
                <a:spcPct val="110000"/>
              </a:lnSpc>
              <a:buFontTx/>
              <a:buNone/>
            </a:pPr>
            <a:r>
              <a:rPr lang="zh-CN" altLang="zh-CN" sz="2800" b="1">
                <a:sym typeface="Symbol" panose="05050102010706020507" pitchFamily="18" charset="2"/>
              </a:rPr>
              <a:t>           </a:t>
            </a:r>
            <a:r>
              <a:rPr lang="zh-CN" altLang="zh-CN" sz="2800" b="1"/>
              <a:t>Cu每增加1%,电阻率增加0.3</a:t>
            </a:r>
            <a:r>
              <a:rPr lang="zh-CN" altLang="zh-CN" sz="2800" b="1">
                <a:sym typeface="Symbol" panose="05050102010706020507" pitchFamily="18" charset="2"/>
              </a:rPr>
              <a:t></a:t>
            </a:r>
            <a:endParaRPr lang="zh-CN" altLang="zh-CN" sz="2800" b="1">
              <a:sym typeface="Symbol" panose="05050102010706020507" pitchFamily="18" charset="2"/>
            </a:endParaRPr>
          </a:p>
          <a:p>
            <a:pPr>
              <a:lnSpc>
                <a:spcPct val="110000"/>
              </a:lnSpc>
              <a:buFontTx/>
              <a:buNone/>
            </a:pPr>
            <a:r>
              <a:rPr lang="zh-CN" altLang="zh-CN" sz="2800" b="1">
                <a:sym typeface="Symbol" panose="05050102010706020507" pitchFamily="18" charset="2"/>
              </a:rPr>
              <a:t>　　　不易刻蚀</a:t>
            </a:r>
            <a:endParaRPr lang="zh-CN" altLang="zh-CN" sz="2800" b="1">
              <a:sym typeface="Symbol" panose="05050102010706020507" pitchFamily="18" charset="2"/>
            </a:endParaRPr>
          </a:p>
          <a:p>
            <a:pPr>
              <a:lnSpc>
                <a:spcPct val="110000"/>
              </a:lnSpc>
              <a:buFontTx/>
              <a:buNone/>
            </a:pPr>
            <a:r>
              <a:rPr lang="zh-CN" altLang="zh-CN" sz="2800" b="1">
                <a:sym typeface="Symbol" panose="05050102010706020507" pitchFamily="18" charset="2"/>
              </a:rPr>
              <a:t>　　　易受Cl</a:t>
            </a:r>
            <a:r>
              <a:rPr lang="zh-CN" altLang="zh-CN" sz="2800" b="1" baseline="-25000">
                <a:sym typeface="Symbol" panose="05050102010706020507" pitchFamily="18" charset="2"/>
              </a:rPr>
              <a:t>２</a:t>
            </a:r>
            <a:r>
              <a:rPr lang="zh-CN" altLang="zh-CN" sz="2800" b="1">
                <a:sym typeface="Symbol" panose="05050102010706020507" pitchFamily="18" charset="2"/>
              </a:rPr>
              <a:t>腐蚀</a:t>
            </a:r>
            <a:endParaRPr lang="zh-CN" altLang="zh-CN" sz="2800" b="1">
              <a:sym typeface="Symbol" panose="05050102010706020507" pitchFamily="18" charset="2"/>
            </a:endParaRPr>
          </a:p>
          <a:p>
            <a:pPr>
              <a:buFontTx/>
              <a:buNone/>
            </a:pPr>
            <a:endParaRPr lang="zh-CN" altLang="zh-CN" sz="2800" b="1">
              <a:sym typeface="Symbol" panose="05050102010706020507" pitchFamily="18" charset="2"/>
            </a:endParaRPr>
          </a:p>
        </p:txBody>
      </p:sp>
      <p:sp>
        <p:nvSpPr>
          <p:cNvPr id="28675" name="Rectangle 3"/>
          <p:cNvSpPr>
            <a:spLocks noGrp="1" noChangeArrowheads="1"/>
          </p:cNvSpPr>
          <p:nvPr>
            <p:ph type="title"/>
          </p:nvPr>
        </p:nvSpPr>
        <p:spPr>
          <a:xfrm>
            <a:off x="684213" y="0"/>
            <a:ext cx="7772400" cy="1143000"/>
          </a:xfrm>
          <a:noFill/>
        </p:spPr>
        <p:txBody>
          <a:bodyPr/>
          <a:lstStyle/>
          <a:p>
            <a:r>
              <a:rPr lang="zh-CN" altLang="zh-CN" b="1">
                <a:solidFill>
                  <a:srgbClr val="FF3300"/>
                </a:solidFill>
              </a:rPr>
              <a:t>改进电迁移的方法</a:t>
            </a:r>
            <a:endParaRPr lang="zh-CN" altLang="zh-CN" b="1">
              <a:solidFill>
                <a:srgbClr val="FF33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p>
            <a:fld id="{6B75341E-73C4-49EC-B311-C2049A43103C}" type="slidenum">
              <a:rPr lang="zh-CN" altLang="zh-CN"/>
            </a:fld>
            <a:endParaRPr lang="zh-CN" altLang="zh-CN"/>
          </a:p>
        </p:txBody>
      </p:sp>
      <p:sp>
        <p:nvSpPr>
          <p:cNvPr id="30722" name="Rectangle 2"/>
          <p:cNvSpPr>
            <a:spLocks noGrp="1" noChangeArrowheads="1"/>
          </p:cNvSpPr>
          <p:nvPr>
            <p:ph type="title"/>
          </p:nvPr>
        </p:nvSpPr>
        <p:spPr>
          <a:xfrm>
            <a:off x="684213" y="0"/>
            <a:ext cx="7772400" cy="1143000"/>
          </a:xfrm>
        </p:spPr>
        <p:txBody>
          <a:bodyPr/>
          <a:lstStyle/>
          <a:p>
            <a:r>
              <a:rPr lang="zh-CN" altLang="zh-CN" b="1">
                <a:solidFill>
                  <a:srgbClr val="FF3300"/>
                </a:solidFill>
              </a:rPr>
              <a:t>互连引线的时间延迟</a:t>
            </a:r>
            <a:endParaRPr lang="zh-CN" altLang="zh-CN" b="1">
              <a:solidFill>
                <a:srgbClr val="FF3300"/>
              </a:solidFill>
            </a:endParaRPr>
          </a:p>
        </p:txBody>
      </p:sp>
      <p:sp>
        <p:nvSpPr>
          <p:cNvPr id="30723" name="Rectangle 3"/>
          <p:cNvSpPr>
            <a:spLocks noChangeArrowheads="1"/>
          </p:cNvSpPr>
          <p:nvPr/>
        </p:nvSpPr>
        <p:spPr bwMode="auto">
          <a:xfrm>
            <a:off x="457200" y="4495800"/>
            <a:ext cx="754380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ea typeface="宋体" panose="02010600030101010101" pitchFamily="2" charset="-122"/>
              </a:defRPr>
            </a:lvl1pPr>
            <a:lvl2pPr marL="914400" indent="-457200">
              <a:defRPr sz="2400">
                <a:solidFill>
                  <a:schemeClr val="tx1"/>
                </a:solidFill>
                <a:latin typeface="Times New Roman" panose="02020603050405020304" pitchFamily="18" charset="0"/>
                <a:ea typeface="宋体" panose="02010600030101010101" pitchFamily="2" charset="-122"/>
              </a:defRPr>
            </a:lvl2pPr>
            <a:lvl3pPr marL="1371600" indent="-457200">
              <a:defRPr sz="2400">
                <a:solidFill>
                  <a:schemeClr val="tx1"/>
                </a:solidFill>
                <a:latin typeface="Times New Roman" panose="02020603050405020304" pitchFamily="18" charset="0"/>
                <a:ea typeface="宋体" panose="02010600030101010101" pitchFamily="2" charset="-122"/>
              </a:defRPr>
            </a:lvl3pPr>
            <a:lvl4pPr marL="1828800" indent="-457200">
              <a:defRPr sz="2400">
                <a:solidFill>
                  <a:schemeClr val="tx1"/>
                </a:solidFill>
                <a:latin typeface="Times New Roman" panose="02020603050405020304" pitchFamily="18" charset="0"/>
                <a:ea typeface="宋体" panose="02010600030101010101" pitchFamily="2" charset="-122"/>
              </a:defRPr>
            </a:lvl4pPr>
            <a:lvl5pPr marL="2286000" indent="-457200">
              <a:defRPr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zh-CN"/>
              <a:t>降低时间延迟，</a:t>
            </a:r>
            <a:endParaRPr lang="zh-CN" altLang="zh-CN"/>
          </a:p>
          <a:p>
            <a:pPr>
              <a:lnSpc>
                <a:spcPct val="150000"/>
              </a:lnSpc>
              <a:buFont typeface="Arial" panose="020B0604020202020204" pitchFamily="34" charset="0"/>
              <a:buAutoNum type="arabicPeriod"/>
            </a:pPr>
            <a:r>
              <a:rPr lang="zh-CN" altLang="zh-CN"/>
              <a:t>采用Cu，电阻率低，且Cu的抗电迁移特性好。</a:t>
            </a:r>
            <a:endParaRPr lang="zh-CN" altLang="zh-CN"/>
          </a:p>
          <a:p>
            <a:pPr>
              <a:lnSpc>
                <a:spcPct val="150000"/>
              </a:lnSpc>
              <a:buFont typeface="Arial" panose="020B0604020202020204" pitchFamily="34" charset="0"/>
              <a:buAutoNum type="arabicPeriod"/>
            </a:pPr>
            <a:r>
              <a:rPr lang="zh-CN" altLang="zh-CN"/>
              <a:t>采用低K材料</a:t>
            </a:r>
            <a:endParaRPr lang="zh-CN" altLang="zh-CN"/>
          </a:p>
        </p:txBody>
      </p:sp>
      <p:sp>
        <p:nvSpPr>
          <p:cNvPr id="30724" name="Rectangle 4"/>
          <p:cNvSpPr>
            <a:spLocks noChangeArrowheads="1"/>
          </p:cNvSpPr>
          <p:nvPr/>
        </p:nvSpPr>
        <p:spPr bwMode="auto">
          <a:xfrm>
            <a:off x="457200" y="3048000"/>
            <a:ext cx="7529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a:lnSpc>
                <a:spcPct val="150000"/>
              </a:lnSpc>
              <a:buFontTx/>
              <a:buNone/>
            </a:pPr>
            <a:r>
              <a:rPr lang="zh-CN" altLang="zh-CN" sz="2400"/>
              <a:t>表征引线延迟时间的物理量是RC</a:t>
            </a:r>
            <a:endParaRPr lang="zh-CN" altLang="zh-CN" sz="2400"/>
          </a:p>
          <a:p>
            <a:pPr>
              <a:lnSpc>
                <a:spcPct val="150000"/>
              </a:lnSpc>
              <a:buFontTx/>
              <a:buNone/>
            </a:pPr>
            <a:r>
              <a:rPr lang="zh-CN" altLang="zh-CN" sz="2400"/>
              <a:t>R是引线电阻，C是互连系统的电容</a:t>
            </a:r>
            <a:endParaRPr lang="zh-CN" altLang="zh-CN" sz="2400"/>
          </a:p>
          <a:p>
            <a:pPr>
              <a:buFontTx/>
              <a:buNone/>
            </a:pPr>
            <a:endParaRPr lang="zh-CN" altLang="zh-CN" sz="2400"/>
          </a:p>
        </p:txBody>
      </p:sp>
      <p:graphicFrame>
        <p:nvGraphicFramePr>
          <p:cNvPr id="30725" name="Object 5"/>
          <p:cNvGraphicFramePr>
            <a:graphicFrameLocks noGrp="1" noChangeAspect="1"/>
          </p:cNvGraphicFramePr>
          <p:nvPr>
            <p:ph sz="half" idx="2"/>
          </p:nvPr>
        </p:nvGraphicFramePr>
        <p:xfrm>
          <a:off x="838200" y="1523683"/>
          <a:ext cx="3226435" cy="1006475"/>
        </p:xfrm>
        <a:graphic>
          <a:graphicData uri="http://schemas.openxmlformats.org/presentationml/2006/ole">
            <mc:AlternateContent xmlns:mc="http://schemas.openxmlformats.org/markup-compatibility/2006">
              <mc:Choice xmlns:v="urn:schemas-microsoft-com:vml" Requires="v">
                <p:oleObj spid="_x0000_s57362" name="" r:id="rId1" imgW="952500" imgH="457200" progId="Equation.3">
                  <p:embed/>
                </p:oleObj>
              </mc:Choice>
              <mc:Fallback>
                <p:oleObj name="" r:id="rId1" imgW="952500" imgH="457200" progId="Equation.3">
                  <p:embed/>
                  <p:pic>
                    <p:nvPicPr>
                      <p:cNvPr id="0" name="图片 57361"/>
                      <p:cNvPicPr>
                        <a:picLocks noChangeAspect="1" noChangeArrowheads="1"/>
                      </p:cNvPicPr>
                      <p:nvPr/>
                    </p:nvPicPr>
                    <p:blipFill>
                      <a:blip r:embed="rId2"/>
                      <a:srcRect/>
                      <a:stretch>
                        <a:fillRect/>
                      </a:stretch>
                    </p:blipFill>
                    <p:spPr bwMode="auto">
                      <a:xfrm>
                        <a:off x="838200" y="1523683"/>
                        <a:ext cx="322643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p:cNvGraphicFramePr/>
          <p:nvPr/>
        </p:nvGraphicFramePr>
        <p:xfrm>
          <a:off x="2942590" y="56833"/>
          <a:ext cx="6811645" cy="3565525"/>
        </p:xfrm>
        <a:graphic>
          <a:graphicData uri="http://schemas.openxmlformats.org/presentationml/2006/ole">
            <mc:AlternateContent xmlns:mc="http://schemas.openxmlformats.org/markup-compatibility/2006">
              <mc:Choice xmlns:v="urn:schemas-microsoft-com:vml" Requires="v">
                <p:oleObj spid="_x0000_s3" name="" r:id="rId3" imgW="2181225" imgH="1240790" progId="Equation.KSEE3">
                  <p:embed/>
                </p:oleObj>
              </mc:Choice>
              <mc:Fallback>
                <p:oleObj name="" r:id="rId3" imgW="2181225" imgH="1240790" progId="Equation.KSEE3">
                  <p:embed/>
                  <p:pic>
                    <p:nvPicPr>
                      <p:cNvPr id="0" name="图片 2"/>
                      <p:cNvPicPr/>
                      <p:nvPr/>
                    </p:nvPicPr>
                    <p:blipFill>
                      <a:blip r:embed="rId4"/>
                      <a:stretch>
                        <a:fillRect/>
                      </a:stretch>
                    </p:blipFill>
                    <p:spPr>
                      <a:xfrm>
                        <a:off x="2942590" y="56833"/>
                        <a:ext cx="6811645" cy="3565525"/>
                      </a:xfrm>
                      <a:prstGeom prst="rect">
                        <a:avLst/>
                      </a:prstGeom>
                    </p:spPr>
                  </p:pic>
                </p:oleObj>
              </mc:Fallback>
            </mc:AlternateContent>
          </a:graphicData>
        </a:graphic>
      </p:graphicFrame>
      <p:sp>
        <p:nvSpPr>
          <p:cNvPr id="4" name="右大括号 3"/>
          <p:cNvSpPr/>
          <p:nvPr/>
        </p:nvSpPr>
        <p:spPr>
          <a:xfrm>
            <a:off x="4495800" y="1676400"/>
            <a:ext cx="609600" cy="685800"/>
          </a:xfrm>
          <a:prstGeom prst="righ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0B858C9-E528-4991-8C7A-EC0D73FB3604}" type="slidenum">
              <a:rPr lang="zh-CN" altLang="zh-CN"/>
            </a:fld>
            <a:endParaRPr lang="zh-CN" altLang="zh-CN"/>
          </a:p>
        </p:txBody>
      </p:sp>
      <p:pic>
        <p:nvPicPr>
          <p:cNvPr id="819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2378075"/>
            <a:ext cx="4789170" cy="412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文本框 4"/>
          <p:cNvSpPr txBox="1">
            <a:spLocks noChangeArrowheads="1"/>
          </p:cNvSpPr>
          <p:nvPr/>
        </p:nvSpPr>
        <p:spPr bwMode="auto">
          <a:xfrm>
            <a:off x="24779" y="914466"/>
            <a:ext cx="5745484" cy="14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dirty="0"/>
              <a:t>1965</a:t>
            </a:r>
            <a:r>
              <a:rPr lang="zh-CN" altLang="en-US" sz="2400" dirty="0"/>
              <a:t>年，每年性能翻番。</a:t>
            </a:r>
            <a:endParaRPr lang="en-US" altLang="zh-CN" sz="2400" dirty="0"/>
          </a:p>
          <a:p>
            <a:pPr eaLnBrk="1" hangingPunct="1">
              <a:lnSpc>
                <a:spcPct val="125000"/>
              </a:lnSpc>
            </a:pPr>
            <a:r>
              <a:rPr lang="en-US" altLang="zh-CN" sz="2400" dirty="0"/>
              <a:t>1975</a:t>
            </a:r>
            <a:r>
              <a:rPr lang="zh-CN" altLang="en-US" sz="2400" dirty="0"/>
              <a:t>年，</a:t>
            </a:r>
            <a:r>
              <a:rPr lang="en-US" altLang="zh-CN" sz="2400" dirty="0"/>
              <a:t>Moore</a:t>
            </a:r>
            <a:r>
              <a:rPr lang="zh-CN" altLang="en-US" sz="2400" dirty="0"/>
              <a:t>自己修正为每二年翻番。</a:t>
            </a:r>
            <a:endParaRPr lang="en-US" altLang="zh-CN" sz="2400" dirty="0"/>
          </a:p>
          <a:p>
            <a:pPr eaLnBrk="1" hangingPunct="1">
              <a:lnSpc>
                <a:spcPct val="125000"/>
              </a:lnSpc>
            </a:pPr>
            <a:r>
              <a:rPr lang="zh-CN" altLang="en-US" sz="2400" dirty="0"/>
              <a:t>后来差不多是，每十八个月翻番。</a:t>
            </a:r>
            <a:endParaRPr lang="en-US" altLang="zh-CN" sz="2400" dirty="0"/>
          </a:p>
        </p:txBody>
      </p:sp>
      <p:sp>
        <p:nvSpPr>
          <p:cNvPr id="6" name="Rectangle 2"/>
          <p:cNvSpPr txBox="1">
            <a:spLocks noChangeArrowheads="1"/>
          </p:cNvSpPr>
          <p:nvPr/>
        </p:nvSpPr>
        <p:spPr>
          <a:xfrm>
            <a:off x="87313" y="138113"/>
            <a:ext cx="3527425" cy="685800"/>
          </a:xfrm>
          <a:prstGeom prst="rect">
            <a:avLst/>
          </a:prstGeom>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4400">
                <a:solidFill>
                  <a:srgbClr val="FF0000"/>
                </a:solidFill>
              </a:rPr>
              <a:t>Moore’s Law</a:t>
            </a:r>
            <a:endParaRPr lang="en-US" altLang="zh-CN" sz="4400">
              <a:solidFill>
                <a:srgbClr val="FF0000"/>
              </a:solidFill>
            </a:endParaRPr>
          </a:p>
        </p:txBody>
      </p:sp>
      <p:pic>
        <p:nvPicPr>
          <p:cNvPr id="819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2564" y="76286"/>
            <a:ext cx="3048355" cy="397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029200" y="4191000"/>
            <a:ext cx="3849370" cy="2168525"/>
          </a:xfrm>
          <a:prstGeom prst="rect">
            <a:avLst/>
          </a:prstGeom>
          <a:noFill/>
        </p:spPr>
        <p:txBody>
          <a:bodyPr wrap="square" rtlCol="0" anchor="t">
            <a:spAutoFit/>
          </a:bodyPr>
          <a:p>
            <a:pPr>
              <a:lnSpc>
                <a:spcPct val="150000"/>
              </a:lnSpc>
            </a:pPr>
            <a:r>
              <a:rPr lang="zh-CN" altLang="en-US"/>
              <a:t>斯坦福大学名誉校长、谷歌董事长兼MIPS计算机系统创始人John Hennessy说：“</a:t>
            </a:r>
            <a:r>
              <a:rPr lang="zh-CN" altLang="en-US" b="1"/>
              <a:t>‘摩尔定律’它不是法则，而是一个志向，是一个目标。是值得一试的东西。</a:t>
            </a:r>
            <a:r>
              <a:rPr lang="zh-CN" altLang="en-US"/>
              <a:t>”</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B1D8D89-2F43-48C4-ACBC-6122D7E39CDE}" type="slidenum">
              <a:rPr lang="zh-CN" altLang="zh-CN"/>
            </a:fld>
            <a:endParaRPr lang="zh-CN" altLang="zh-CN"/>
          </a:p>
        </p:txBody>
      </p:sp>
      <p:sp>
        <p:nvSpPr>
          <p:cNvPr id="31746" name="Rectangle 2"/>
          <p:cNvSpPr>
            <a:spLocks noChangeArrowheads="1"/>
          </p:cNvSpPr>
          <p:nvPr/>
        </p:nvSpPr>
        <p:spPr bwMode="auto">
          <a:xfrm>
            <a:off x="406400" y="228600"/>
            <a:ext cx="77724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4400">
                <a:solidFill>
                  <a:schemeClr val="tx2"/>
                </a:solidFill>
                <a:latin typeface="Times New Roman" panose="02020603050405020304" pitchFamily="18" charset="0"/>
                <a:ea typeface="宋体" panose="02010600030101010101" pitchFamily="2" charset="-122"/>
              </a:defRPr>
            </a:lvl1pPr>
            <a:lvl2pPr algn="ctr">
              <a:defRPr sz="4400">
                <a:solidFill>
                  <a:schemeClr val="tx2"/>
                </a:solidFill>
                <a:latin typeface="Times New Roman" panose="02020603050405020304" pitchFamily="18" charset="0"/>
                <a:ea typeface="宋体" panose="02010600030101010101" pitchFamily="2" charset="-122"/>
              </a:defRPr>
            </a:lvl2pPr>
            <a:lvl3pPr algn="ctr">
              <a:defRPr sz="4400">
                <a:solidFill>
                  <a:schemeClr val="tx2"/>
                </a:solidFill>
                <a:latin typeface="Times New Roman" panose="02020603050405020304" pitchFamily="18" charset="0"/>
                <a:ea typeface="宋体" panose="02010600030101010101" pitchFamily="2" charset="-122"/>
              </a:defRPr>
            </a:lvl3pPr>
            <a:lvl4pPr algn="ctr">
              <a:defRPr sz="4400">
                <a:solidFill>
                  <a:schemeClr val="tx2"/>
                </a:solidFill>
                <a:latin typeface="Times New Roman" panose="02020603050405020304" pitchFamily="18" charset="0"/>
                <a:ea typeface="宋体" panose="02010600030101010101" pitchFamily="2" charset="-122"/>
              </a:defRPr>
            </a:lvl4pPr>
            <a:lvl5pPr algn="ctr">
              <a:defRPr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buFontTx/>
              <a:buNone/>
            </a:pPr>
            <a:r>
              <a:rPr lang="zh-CN" altLang="zh-CN" sz="4800" b="1">
                <a:solidFill>
                  <a:srgbClr val="FF3300"/>
                </a:solidFill>
              </a:rPr>
              <a:t>不同系统延迟时间的比较</a:t>
            </a:r>
            <a:endParaRPr lang="zh-CN" altLang="zh-CN" b="1">
              <a:solidFill>
                <a:srgbClr val="FF3300"/>
              </a:solidFill>
            </a:endParaRPr>
          </a:p>
        </p:txBody>
      </p:sp>
      <p:pic>
        <p:nvPicPr>
          <p:cNvPr id="31747" name="Picture 3" descr="w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268413"/>
            <a:ext cx="7696200"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76154590-B2A5-4441-8039-4E573059B843}" type="slidenum">
              <a:rPr lang="zh-CN" altLang="zh-CN"/>
            </a:fld>
            <a:endParaRPr lang="zh-CN" altLang="zh-CN"/>
          </a:p>
        </p:txBody>
      </p:sp>
      <p:sp>
        <p:nvSpPr>
          <p:cNvPr id="32770" name="Rectangle 2"/>
          <p:cNvSpPr>
            <a:spLocks noChangeArrowheads="1"/>
          </p:cNvSpPr>
          <p:nvPr/>
        </p:nvSpPr>
        <p:spPr bwMode="auto">
          <a:xfrm>
            <a:off x="346075" y="1239838"/>
            <a:ext cx="8572500"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090" tIns="41544" rIns="83090" bIns="41544">
            <a:spAutoFit/>
          </a:bodyPr>
          <a:lstStyle>
            <a:lvl1pPr marL="415925" indent="-415925" defTabSz="830580">
              <a:defRPr sz="2400">
                <a:solidFill>
                  <a:schemeClr val="tx1"/>
                </a:solidFill>
                <a:latin typeface="Times New Roman" panose="02020603050405020304" pitchFamily="18" charset="0"/>
                <a:ea typeface="宋体" panose="02010600030101010101" pitchFamily="2" charset="-122"/>
              </a:defRPr>
            </a:lvl1pPr>
            <a:lvl2pPr marL="830580" indent="-414655" defTabSz="830580">
              <a:defRPr sz="2400">
                <a:solidFill>
                  <a:schemeClr val="tx1"/>
                </a:solidFill>
                <a:latin typeface="Times New Roman" panose="02020603050405020304" pitchFamily="18" charset="0"/>
                <a:ea typeface="宋体" panose="02010600030101010101" pitchFamily="2" charset="-122"/>
              </a:defRPr>
            </a:lvl2pPr>
            <a:lvl3pPr marL="1246505" indent="-415925" defTabSz="830580">
              <a:defRPr sz="2400">
                <a:solidFill>
                  <a:schemeClr val="tx1"/>
                </a:solidFill>
                <a:latin typeface="Times New Roman" panose="02020603050405020304" pitchFamily="18" charset="0"/>
                <a:ea typeface="宋体" panose="02010600030101010101" pitchFamily="2" charset="-122"/>
              </a:defRPr>
            </a:lvl3pPr>
            <a:lvl4pPr marL="1662430" indent="-415925" defTabSz="830580">
              <a:defRPr sz="2400">
                <a:solidFill>
                  <a:schemeClr val="tx1"/>
                </a:solidFill>
                <a:latin typeface="Times New Roman" panose="02020603050405020304" pitchFamily="18" charset="0"/>
                <a:ea typeface="宋体" panose="02010600030101010101" pitchFamily="2" charset="-122"/>
              </a:defRPr>
            </a:lvl4pPr>
            <a:lvl5pPr marL="2078355" indent="-415925" defTabSz="830580">
              <a:defRPr sz="2400">
                <a:solidFill>
                  <a:schemeClr val="tx1"/>
                </a:solidFill>
                <a:latin typeface="Times New Roman" panose="02020603050405020304" pitchFamily="18" charset="0"/>
                <a:ea typeface="宋体" panose="02010600030101010101" pitchFamily="2" charset="-122"/>
              </a:defRPr>
            </a:lvl5pPr>
            <a:lvl6pPr marL="2535555" indent="-415925" defTabSz="83058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92755" indent="-415925" defTabSz="83058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49955" indent="-415925" defTabSz="83058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907155" indent="-415925" defTabSz="830580"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140000"/>
              </a:lnSpc>
            </a:pPr>
            <a:r>
              <a:rPr lang="zh-CN" altLang="zh-CN" sz="2500" b="1">
                <a:latin typeface="Verdana" panose="020B0604030504040204" pitchFamily="34" charset="0"/>
              </a:rPr>
              <a:t>      对于多层电极系统，由于铜具有更低的电阻率，已在逐</a:t>
            </a:r>
            <a:endParaRPr lang="zh-CN" altLang="zh-CN" sz="2500" b="1">
              <a:latin typeface="Verdana" panose="020B0604030504040204" pitchFamily="34" charset="0"/>
            </a:endParaRPr>
          </a:p>
          <a:p>
            <a:pPr>
              <a:lnSpc>
                <a:spcPct val="140000"/>
              </a:lnSpc>
            </a:pPr>
            <a:r>
              <a:rPr lang="zh-CN" altLang="zh-CN" sz="2500" b="1">
                <a:latin typeface="Verdana" panose="020B0604030504040204" pitchFamily="34" charset="0"/>
              </a:rPr>
              <a:t>步取代铝成为主要的互连金属材料。</a:t>
            </a:r>
            <a:endParaRPr lang="zh-CN" altLang="zh-CN" sz="2500" b="1">
              <a:latin typeface="Verdana" panose="020B0604030504040204" pitchFamily="34" charset="0"/>
            </a:endParaRPr>
          </a:p>
        </p:txBody>
      </p:sp>
      <p:pic>
        <p:nvPicPr>
          <p:cNvPr id="327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2895600"/>
            <a:ext cx="760095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4"/>
          <p:cNvSpPr>
            <a:spLocks noChangeArrowheads="1"/>
          </p:cNvSpPr>
          <p:nvPr/>
        </p:nvSpPr>
        <p:spPr bwMode="auto">
          <a:xfrm>
            <a:off x="406400" y="228600"/>
            <a:ext cx="77724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4400">
                <a:solidFill>
                  <a:schemeClr val="tx2"/>
                </a:solidFill>
                <a:latin typeface="Times New Roman" panose="02020603050405020304" pitchFamily="18" charset="0"/>
                <a:ea typeface="宋体" panose="02010600030101010101" pitchFamily="2" charset="-122"/>
              </a:defRPr>
            </a:lvl1pPr>
            <a:lvl2pPr algn="ctr">
              <a:defRPr sz="4400">
                <a:solidFill>
                  <a:schemeClr val="tx2"/>
                </a:solidFill>
                <a:latin typeface="Times New Roman" panose="02020603050405020304" pitchFamily="18" charset="0"/>
                <a:ea typeface="宋体" panose="02010600030101010101" pitchFamily="2" charset="-122"/>
              </a:defRPr>
            </a:lvl2pPr>
            <a:lvl3pPr algn="ctr">
              <a:defRPr sz="4400">
                <a:solidFill>
                  <a:schemeClr val="tx2"/>
                </a:solidFill>
                <a:latin typeface="Times New Roman" panose="02020603050405020304" pitchFamily="18" charset="0"/>
                <a:ea typeface="宋体" panose="02010600030101010101" pitchFamily="2" charset="-122"/>
              </a:defRPr>
            </a:lvl3pPr>
            <a:lvl4pPr algn="ctr">
              <a:defRPr sz="4400">
                <a:solidFill>
                  <a:schemeClr val="tx2"/>
                </a:solidFill>
                <a:latin typeface="Times New Roman" panose="02020603050405020304" pitchFamily="18" charset="0"/>
                <a:ea typeface="宋体" panose="02010600030101010101" pitchFamily="2" charset="-122"/>
              </a:defRPr>
            </a:lvl4pPr>
            <a:lvl5pPr algn="ctr">
              <a:defRPr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buFontTx/>
              <a:buNone/>
            </a:pPr>
            <a:r>
              <a:rPr lang="zh-CN" altLang="zh-CN" sz="4800" b="1">
                <a:solidFill>
                  <a:srgbClr val="FF3300"/>
                </a:solidFill>
              </a:rPr>
              <a:t>Cu的多层布线工艺</a:t>
            </a:r>
            <a:endParaRPr lang="zh-CN" altLang="zh-CN" b="1">
              <a:solidFill>
                <a:srgbClr val="FF33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F63BBA36-1BC7-4496-AD68-0FD66786D791}" type="slidenum">
              <a:rPr lang="zh-CN" altLang="zh-CN"/>
            </a:fld>
            <a:endParaRPr lang="zh-CN" altLang="zh-CN"/>
          </a:p>
        </p:txBody>
      </p:sp>
      <p:sp>
        <p:nvSpPr>
          <p:cNvPr id="33794" name="Rectangle 2"/>
          <p:cNvSpPr>
            <a:spLocks noChangeArrowheads="1"/>
          </p:cNvSpPr>
          <p:nvPr/>
        </p:nvSpPr>
        <p:spPr bwMode="auto">
          <a:xfrm>
            <a:off x="635000" y="228600"/>
            <a:ext cx="8204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4400">
                <a:solidFill>
                  <a:schemeClr val="tx2"/>
                </a:solidFill>
                <a:latin typeface="Times New Roman" panose="02020603050405020304" pitchFamily="18" charset="0"/>
                <a:ea typeface="宋体" panose="02010600030101010101" pitchFamily="2" charset="-122"/>
              </a:defRPr>
            </a:lvl1pPr>
            <a:lvl2pPr algn="ctr">
              <a:defRPr sz="4400">
                <a:solidFill>
                  <a:schemeClr val="tx2"/>
                </a:solidFill>
                <a:latin typeface="Times New Roman" panose="02020603050405020304" pitchFamily="18" charset="0"/>
                <a:ea typeface="宋体" panose="02010600030101010101" pitchFamily="2" charset="-122"/>
              </a:defRPr>
            </a:lvl2pPr>
            <a:lvl3pPr algn="ctr">
              <a:defRPr sz="4400">
                <a:solidFill>
                  <a:schemeClr val="tx2"/>
                </a:solidFill>
                <a:latin typeface="Times New Roman" panose="02020603050405020304" pitchFamily="18" charset="0"/>
                <a:ea typeface="宋体" panose="02010600030101010101" pitchFamily="2" charset="-122"/>
              </a:defRPr>
            </a:lvl3pPr>
            <a:lvl4pPr algn="ctr">
              <a:defRPr sz="4400">
                <a:solidFill>
                  <a:schemeClr val="tx2"/>
                </a:solidFill>
                <a:latin typeface="Times New Roman" panose="02020603050405020304" pitchFamily="18" charset="0"/>
                <a:ea typeface="宋体" panose="02010600030101010101" pitchFamily="2" charset="-122"/>
              </a:defRPr>
            </a:lvl4pPr>
            <a:lvl5pPr algn="ctr">
              <a:defRPr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buFontTx/>
              <a:buNone/>
            </a:pPr>
            <a:r>
              <a:rPr lang="zh-CN" altLang="zh-CN" sz="4800" b="1" dirty="0">
                <a:solidFill>
                  <a:srgbClr val="FF0000"/>
                </a:solidFill>
              </a:rPr>
              <a:t>金属线的宽度</a:t>
            </a:r>
            <a:endParaRPr lang="zh-CN" altLang="zh-CN" sz="4800" b="1" dirty="0">
              <a:solidFill>
                <a:srgbClr val="FF0000"/>
              </a:solidFill>
            </a:endParaRPr>
          </a:p>
        </p:txBody>
      </p:sp>
      <p:sp>
        <p:nvSpPr>
          <p:cNvPr id="33795" name="Rectangle 3"/>
          <p:cNvSpPr>
            <a:spLocks noChangeArrowheads="1"/>
          </p:cNvSpPr>
          <p:nvPr/>
        </p:nvSpPr>
        <p:spPr bwMode="auto">
          <a:xfrm>
            <a:off x="323850" y="1628775"/>
            <a:ext cx="8382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0" hangingPunct="0">
              <a:buClr>
                <a:srgbClr val="D60093"/>
              </a:buClr>
              <a:buFont typeface="CommonBullets" pitchFamily="2" charset="2"/>
              <a:buBlip>
                <a:blip r:embed="rId1"/>
              </a:buBlip>
            </a:pPr>
            <a:r>
              <a:rPr lang="zh-CN" altLang="zh-CN" dirty="0"/>
              <a:t> M1 ： 200 nm</a:t>
            </a:r>
            <a:endParaRPr lang="zh-CN" altLang="zh-CN" dirty="0"/>
          </a:p>
          <a:p>
            <a:pPr lvl="1" eaLnBrk="0" hangingPunct="0">
              <a:buClr>
                <a:srgbClr val="D60093"/>
              </a:buClr>
              <a:buFont typeface="CommonBullets" pitchFamily="2" charset="2"/>
              <a:buNone/>
            </a:pPr>
            <a:endParaRPr lang="zh-CN" altLang="zh-CN" dirty="0"/>
          </a:p>
        </p:txBody>
      </p:sp>
      <p:sp>
        <p:nvSpPr>
          <p:cNvPr id="33796" name="Rectangle 4"/>
          <p:cNvSpPr>
            <a:spLocks noChangeArrowheads="1"/>
          </p:cNvSpPr>
          <p:nvPr/>
        </p:nvSpPr>
        <p:spPr bwMode="auto">
          <a:xfrm>
            <a:off x="304800" y="2273300"/>
            <a:ext cx="838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0" hangingPunct="0">
              <a:buClr>
                <a:srgbClr val="D60093"/>
              </a:buClr>
              <a:buFont typeface="CommonBullets" pitchFamily="2" charset="2"/>
              <a:buBlip>
                <a:blip r:embed="rId1"/>
              </a:buBlip>
            </a:pPr>
            <a:r>
              <a:rPr lang="zh-CN" altLang="zh-CN" dirty="0"/>
              <a:t> M2, M3： 250 nm</a:t>
            </a:r>
            <a:endParaRPr lang="zh-CN" altLang="zh-CN" dirty="0"/>
          </a:p>
        </p:txBody>
      </p:sp>
      <p:sp>
        <p:nvSpPr>
          <p:cNvPr id="33797" name="Rectangle 5"/>
          <p:cNvSpPr>
            <a:spLocks noChangeArrowheads="1"/>
          </p:cNvSpPr>
          <p:nvPr/>
        </p:nvSpPr>
        <p:spPr bwMode="auto">
          <a:xfrm>
            <a:off x="282886" y="2866900"/>
            <a:ext cx="838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0" hangingPunct="0">
              <a:buClr>
                <a:srgbClr val="D60093"/>
              </a:buClr>
              <a:buFont typeface="CommonBullets" pitchFamily="2" charset="2"/>
              <a:buBlip>
                <a:blip r:embed="rId1"/>
              </a:buBlip>
            </a:pPr>
            <a:r>
              <a:rPr lang="zh-CN" altLang="zh-CN" dirty="0"/>
              <a:t> Last metal (and the last but one) ： 400 nm</a:t>
            </a:r>
            <a:endParaRPr lang="zh-CN" altLang="zh-CN" sz="2200" dirty="0"/>
          </a:p>
        </p:txBody>
      </p:sp>
      <p:sp>
        <p:nvSpPr>
          <p:cNvPr id="33798" name="Rectangle 6"/>
          <p:cNvSpPr>
            <a:spLocks noChangeArrowheads="1"/>
          </p:cNvSpPr>
          <p:nvPr/>
        </p:nvSpPr>
        <p:spPr bwMode="auto">
          <a:xfrm>
            <a:off x="323850" y="3791380"/>
            <a:ext cx="838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0" hangingPunct="0">
              <a:buClr>
                <a:srgbClr val="D60093"/>
              </a:buClr>
              <a:buFont typeface="CommonBullets" pitchFamily="2" charset="2"/>
              <a:buBlip>
                <a:blip r:embed="rId1"/>
              </a:buBlip>
            </a:pPr>
            <a:r>
              <a:rPr lang="zh-CN" altLang="zh-CN" dirty="0"/>
              <a:t> Why?</a:t>
            </a:r>
            <a:endParaRPr lang="zh-CN" altLang="zh-CN" dirty="0"/>
          </a:p>
          <a:p>
            <a:pPr lvl="1" eaLnBrk="0" hangingPunct="0">
              <a:buClr>
                <a:srgbClr val="D60093"/>
              </a:buClr>
              <a:buFont typeface="CommonBullets" pitchFamily="2" charset="2"/>
              <a:buBlip>
                <a:blip r:embed="rId1"/>
              </a:buBlip>
            </a:pPr>
            <a:r>
              <a:rPr lang="zh-CN" altLang="zh-CN" sz="2000" dirty="0"/>
              <a:t> After lot of layers are built, the photo margin tends to be low for small line width/spaces</a:t>
            </a:r>
            <a:endParaRPr lang="zh-CN" altLang="zh-CN" sz="2000" dirty="0"/>
          </a:p>
        </p:txBody>
      </p:sp>
      <p:sp>
        <p:nvSpPr>
          <p:cNvPr id="33799" name="Rectangle 7"/>
          <p:cNvSpPr>
            <a:spLocks noChangeArrowheads="1"/>
          </p:cNvSpPr>
          <p:nvPr/>
        </p:nvSpPr>
        <p:spPr bwMode="auto">
          <a:xfrm>
            <a:off x="381110" y="5018302"/>
            <a:ext cx="838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lvl="1" eaLnBrk="0" hangingPunct="0">
              <a:buClr>
                <a:srgbClr val="D60093"/>
              </a:buClr>
              <a:buFont typeface="CommonBullets" pitchFamily="2" charset="2"/>
              <a:buBlip>
                <a:blip r:embed="rId1"/>
              </a:buBlip>
            </a:pPr>
            <a:r>
              <a:rPr lang="zh-CN" altLang="zh-CN" sz="2000" dirty="0"/>
              <a:t> Last metal tend to carry lot of current and you need the width, to reduce resistance</a:t>
            </a:r>
            <a:endParaRPr lang="zh-CN" altLang="zh-CN" sz="2000" dirty="0"/>
          </a:p>
        </p:txBody>
      </p:sp>
      <p:sp>
        <p:nvSpPr>
          <p:cNvPr id="33800" name="Rectangle 8"/>
          <p:cNvSpPr>
            <a:spLocks noChangeArrowheads="1"/>
          </p:cNvSpPr>
          <p:nvPr/>
        </p:nvSpPr>
        <p:spPr bwMode="auto">
          <a:xfrm>
            <a:off x="381110" y="5901051"/>
            <a:ext cx="838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lvl="1" eaLnBrk="0" hangingPunct="0">
              <a:buClr>
                <a:srgbClr val="D60093"/>
              </a:buClr>
              <a:buFont typeface="CommonBullets" pitchFamily="2" charset="2"/>
              <a:buBlip>
                <a:blip r:embed="rId1"/>
              </a:buBlip>
            </a:pPr>
            <a:r>
              <a:rPr lang="zh-CN" altLang="zh-CN" sz="2000" dirty="0"/>
              <a:t> Fewer wires are needed. Space is available. So why not?</a:t>
            </a:r>
            <a:endParaRPr lang="zh-CN" altLang="zh-CN" sz="2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719416-62A5-44EB-8018-85A383FE665E}" type="slidenum">
              <a:rPr lang="zh-CN" altLang="en-US" sz="1400"/>
            </a:fld>
            <a:endParaRPr lang="en-US" altLang="zh-CN" sz="1400"/>
          </a:p>
        </p:txBody>
      </p:sp>
      <p:sp>
        <p:nvSpPr>
          <p:cNvPr id="25603" name="Rectangle 2"/>
          <p:cNvSpPr>
            <a:spLocks noGrp="1" noChangeArrowheads="1"/>
          </p:cNvSpPr>
          <p:nvPr>
            <p:ph type="title"/>
          </p:nvPr>
        </p:nvSpPr>
        <p:spPr/>
        <p:txBody>
          <a:bodyPr/>
          <a:lstStyle/>
          <a:p>
            <a:pPr eaLnBrk="1" hangingPunct="1"/>
            <a:r>
              <a:rPr lang="zh-CN" altLang="zh-CN" sz="4000" dirty="0">
                <a:solidFill>
                  <a:srgbClr val="FF0000"/>
                </a:solidFill>
                <a:latin typeface="黑体" panose="02010609060101010101" pitchFamily="49" charset="-122"/>
                <a:ea typeface="黑体" panose="02010609060101010101" pitchFamily="49" charset="-122"/>
              </a:rPr>
              <a:t>栅氧化层减薄的限制</a:t>
            </a:r>
            <a:br>
              <a:rPr lang="zh-CN" altLang="zh-CN" sz="4000" dirty="0">
                <a:solidFill>
                  <a:srgbClr val="FF0000"/>
                </a:solidFill>
                <a:latin typeface="黑体" panose="02010609060101010101" pitchFamily="49" charset="-122"/>
                <a:ea typeface="黑体" panose="02010609060101010101" pitchFamily="49" charset="-122"/>
              </a:rPr>
            </a:br>
            <a:endParaRPr lang="zh-CN" altLang="zh-CN" sz="4000" dirty="0">
              <a:solidFill>
                <a:srgbClr val="FF0000"/>
              </a:solidFill>
              <a:latin typeface="黑体" panose="02010609060101010101" pitchFamily="49" charset="-122"/>
              <a:ea typeface="黑体" panose="02010609060101010101" pitchFamily="49" charset="-122"/>
            </a:endParaRPr>
          </a:p>
        </p:txBody>
      </p:sp>
      <p:sp>
        <p:nvSpPr>
          <p:cNvPr id="25604" name="Rectangle 3"/>
          <p:cNvSpPr>
            <a:spLocks noGrp="1" noChangeArrowheads="1"/>
          </p:cNvSpPr>
          <p:nvPr>
            <p:ph type="body" idx="1"/>
          </p:nvPr>
        </p:nvSpPr>
        <p:spPr>
          <a:xfrm>
            <a:off x="152400" y="1066800"/>
            <a:ext cx="8686800" cy="5715000"/>
          </a:xfrm>
        </p:spPr>
        <p:txBody>
          <a:bodyPr/>
          <a:lstStyle/>
          <a:p>
            <a:pPr eaLnBrk="1" hangingPunct="1"/>
            <a:r>
              <a:rPr lang="zh-CN" altLang="en-US" sz="3600" b="1" dirty="0">
                <a:solidFill>
                  <a:srgbClr val="00B050"/>
                </a:solidFill>
                <a:latin typeface="Bradley Hand ITC" panose="03070402050302030203" pitchFamily="66" charset="0"/>
              </a:rPr>
              <a:t>工艺上的难度</a:t>
            </a:r>
            <a:endParaRPr lang="zh-CN" altLang="en-US" sz="3600" b="1" dirty="0">
              <a:solidFill>
                <a:srgbClr val="00B050"/>
              </a:solidFill>
              <a:latin typeface="Bradley Hand ITC" panose="03070402050302030203" pitchFamily="66" charset="0"/>
            </a:endParaRPr>
          </a:p>
          <a:p>
            <a:pPr lvl="1" eaLnBrk="1" hangingPunct="1"/>
            <a:r>
              <a:rPr lang="en-US" altLang="zh-CN" dirty="0" err="1"/>
              <a:t>100nm</a:t>
            </a:r>
            <a:r>
              <a:rPr lang="zh-CN" altLang="en-US" dirty="0"/>
              <a:t>栅长，</a:t>
            </a:r>
            <a:r>
              <a:rPr lang="en-US" altLang="zh-CN" dirty="0" err="1"/>
              <a:t>1.5V</a:t>
            </a:r>
            <a:r>
              <a:rPr lang="zh-CN" altLang="en-US" dirty="0"/>
              <a:t>栅压，栅厚</a:t>
            </a:r>
            <a:r>
              <a:rPr lang="en-US" altLang="zh-CN" dirty="0" err="1"/>
              <a:t>3nm</a:t>
            </a:r>
            <a:r>
              <a:rPr lang="zh-CN" altLang="en-US" dirty="0"/>
              <a:t>，相当于</a:t>
            </a:r>
            <a:r>
              <a:rPr lang="en-US" altLang="zh-CN" dirty="0"/>
              <a:t>10</a:t>
            </a:r>
            <a:r>
              <a:rPr lang="zh-CN" altLang="en-US" dirty="0"/>
              <a:t>层硅原子厚度。（硅原子半径</a:t>
            </a:r>
            <a:r>
              <a:rPr lang="en-US" altLang="zh-CN" dirty="0" err="1"/>
              <a:t>0.313nm</a:t>
            </a:r>
            <a:r>
              <a:rPr lang="zh-CN" altLang="en-US" dirty="0"/>
              <a:t>）。如果氧化层厚度误差控制在</a:t>
            </a:r>
            <a:r>
              <a:rPr lang="en-US" altLang="zh-CN" dirty="0"/>
              <a:t>10%</a:t>
            </a:r>
            <a:r>
              <a:rPr lang="zh-CN" altLang="en-US" dirty="0"/>
              <a:t>，工艺精度必需在</a:t>
            </a:r>
            <a:r>
              <a:rPr lang="en-US" altLang="zh-CN" dirty="0"/>
              <a:t>1</a:t>
            </a:r>
            <a:r>
              <a:rPr lang="zh-CN" altLang="en-US" dirty="0"/>
              <a:t>个原子线度内。即工艺要求相当高。</a:t>
            </a:r>
            <a:endParaRPr lang="zh-CN" altLang="en-US" dirty="0"/>
          </a:p>
        </p:txBody>
      </p:sp>
      <p:sp>
        <p:nvSpPr>
          <p:cNvPr id="5" name="Rectangle 3"/>
          <p:cNvSpPr txBox="1">
            <a:spLocks noChangeArrowheads="1"/>
          </p:cNvSpPr>
          <p:nvPr/>
        </p:nvSpPr>
        <p:spPr bwMode="auto">
          <a:xfrm>
            <a:off x="304912" y="3657595"/>
            <a:ext cx="8229600" cy="289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3600" b="1" kern="0" dirty="0">
                <a:solidFill>
                  <a:srgbClr val="00B050"/>
                </a:solidFill>
              </a:rPr>
              <a:t>物理上的限制</a:t>
            </a:r>
            <a:endParaRPr lang="zh-CN" altLang="en-US" sz="3600" b="1" kern="0" dirty="0">
              <a:solidFill>
                <a:srgbClr val="00B050"/>
              </a:solidFill>
            </a:endParaRPr>
          </a:p>
          <a:p>
            <a:pPr lvl="1" eaLnBrk="1" hangingPunct="1"/>
            <a:r>
              <a:rPr lang="zh-CN" altLang="en-US" kern="0" dirty="0"/>
              <a:t>击穿和可靠性</a:t>
            </a:r>
            <a:endParaRPr lang="zh-CN" altLang="en-US" kern="0" dirty="0"/>
          </a:p>
          <a:p>
            <a:pPr lvl="1" eaLnBrk="1" hangingPunct="1"/>
            <a:r>
              <a:rPr lang="zh-CN" altLang="en-US" kern="0" dirty="0"/>
              <a:t>隧穿电流</a:t>
            </a:r>
            <a:endParaRPr lang="zh-CN" altLang="en-US" kern="0" dirty="0"/>
          </a:p>
          <a:p>
            <a:pPr lvl="1" eaLnBrk="1" hangingPunct="1"/>
            <a:r>
              <a:rPr lang="zh-CN" altLang="en-US" kern="0" dirty="0"/>
              <a:t>多晶硅耗尽</a:t>
            </a:r>
            <a:endParaRPr lang="zh-CN" altLang="en-US" kern="0" dirty="0"/>
          </a:p>
          <a:p>
            <a:pPr lvl="1" eaLnBrk="1" hangingPunct="1"/>
            <a:r>
              <a:rPr lang="zh-CN" altLang="en-US" kern="0" dirty="0"/>
              <a:t>反型层电容</a:t>
            </a:r>
            <a:endParaRPr lang="zh-CN" altLang="en-US" kern="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B8B7E3E-3DBB-4F14-81C0-9773559FD3B3}" type="slidenum">
              <a:rPr lang="zh-CN" altLang="en-US" sz="1400"/>
            </a:fld>
            <a:endParaRPr lang="en-US" altLang="zh-CN" sz="1400"/>
          </a:p>
        </p:txBody>
      </p:sp>
      <p:sp>
        <p:nvSpPr>
          <p:cNvPr id="27651" name="Text Box 2"/>
          <p:cNvSpPr txBox="1">
            <a:spLocks noChangeArrowheads="1"/>
          </p:cNvSpPr>
          <p:nvPr/>
        </p:nvSpPr>
        <p:spPr bwMode="auto">
          <a:xfrm>
            <a:off x="228600" y="1524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7652" name="Rectangle 3"/>
          <p:cNvSpPr>
            <a:spLocks noChangeArrowheads="1"/>
          </p:cNvSpPr>
          <p:nvPr/>
        </p:nvSpPr>
        <p:spPr bwMode="auto">
          <a:xfrm>
            <a:off x="3048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000" b="1" dirty="0">
                <a:solidFill>
                  <a:srgbClr val="FF0000"/>
                </a:solidFill>
              </a:rPr>
              <a:t>氧化层击穿——时变击穿现象</a:t>
            </a:r>
            <a:endParaRPr lang="zh-CN" altLang="zh-CN" sz="4000" b="1" dirty="0">
              <a:solidFill>
                <a:srgbClr val="FF0000"/>
              </a:solidFill>
            </a:endParaRPr>
          </a:p>
        </p:txBody>
      </p:sp>
      <p:sp>
        <p:nvSpPr>
          <p:cNvPr id="27653" name="Text Box 4"/>
          <p:cNvSpPr txBox="1">
            <a:spLocks noChangeArrowheads="1"/>
          </p:cNvSpPr>
          <p:nvPr/>
        </p:nvSpPr>
        <p:spPr bwMode="auto">
          <a:xfrm>
            <a:off x="320675" y="1371654"/>
            <a:ext cx="8534400" cy="397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lang="zh-CN" altLang="en-US" b="1" dirty="0">
                <a:solidFill>
                  <a:srgbClr val="0D0DB3"/>
                </a:solidFill>
                <a:latin typeface="黑体" panose="02010609060101010101" pitchFamily="49" charset="-122"/>
                <a:ea typeface="黑体" panose="02010609060101010101" pitchFamily="49" charset="-122"/>
              </a:rPr>
              <a:t>厚氧的击穿</a:t>
            </a:r>
            <a:r>
              <a:rPr lang="zh-CN" altLang="en-US" sz="2400" dirty="0"/>
              <a:t>：强场下碰撞电离，电子进入导带，破坏绝缘性，是介质的本征击穿。氧化硅的临界击穿场强约</a:t>
            </a:r>
            <a:r>
              <a:rPr lang="en-US" altLang="zh-CN" sz="2400" dirty="0"/>
              <a:t>10</a:t>
            </a:r>
            <a:r>
              <a:rPr lang="en-US" altLang="zh-CN" sz="2400" baseline="30000" dirty="0"/>
              <a:t>7</a:t>
            </a:r>
            <a:r>
              <a:rPr lang="en-US" altLang="zh-CN" sz="2400" dirty="0"/>
              <a:t>V</a:t>
            </a:r>
            <a:r>
              <a:rPr lang="zh-CN" altLang="en-US" sz="2400" dirty="0"/>
              <a:t>／</a:t>
            </a:r>
            <a:r>
              <a:rPr lang="en-US" altLang="zh-CN" sz="2400" dirty="0"/>
              <a:t>cm</a:t>
            </a:r>
            <a:endParaRPr lang="en-US" altLang="zh-CN" sz="2400" dirty="0"/>
          </a:p>
          <a:p>
            <a:pPr eaLnBrk="1" hangingPunct="1">
              <a:lnSpc>
                <a:spcPct val="150000"/>
              </a:lnSpc>
              <a:spcBef>
                <a:spcPct val="0"/>
              </a:spcBef>
              <a:buFontTx/>
              <a:buNone/>
            </a:pPr>
            <a:r>
              <a:rPr lang="zh-CN" altLang="en-US" b="1" dirty="0">
                <a:solidFill>
                  <a:srgbClr val="0D0DB3"/>
                </a:solidFill>
                <a:latin typeface="黑体" panose="02010609060101010101" pitchFamily="49" charset="-122"/>
                <a:ea typeface="黑体" panose="02010609060101010101" pitchFamily="49" charset="-122"/>
              </a:rPr>
              <a:t>薄氧的击穿</a:t>
            </a:r>
            <a:r>
              <a:rPr lang="zh-CN" altLang="en-US" sz="2400" dirty="0"/>
              <a:t>：本征击穿前，隧穿效应会使一些电子越过二氧化硅，形成隧穿电流。</a:t>
            </a:r>
            <a:endParaRPr lang="zh-CN" altLang="en-US" sz="2400" dirty="0"/>
          </a:p>
          <a:p>
            <a:pPr eaLnBrk="1" hangingPunct="1">
              <a:lnSpc>
                <a:spcPct val="150000"/>
              </a:lnSpc>
              <a:spcBef>
                <a:spcPct val="0"/>
              </a:spcBef>
              <a:buFontTx/>
              <a:buNone/>
            </a:pPr>
            <a:r>
              <a:rPr lang="zh-CN" altLang="en-US" b="1" dirty="0">
                <a:solidFill>
                  <a:srgbClr val="0D0DB3"/>
                </a:solidFill>
                <a:latin typeface="黑体" panose="02010609060101010101" pitchFamily="49" charset="-122"/>
                <a:ea typeface="黑体" panose="02010609060101010101" pitchFamily="49" charset="-122"/>
              </a:rPr>
              <a:t>氧化层损伤</a:t>
            </a:r>
            <a:r>
              <a:rPr lang="zh-CN" altLang="en-US" sz="2400" dirty="0"/>
              <a:t>：陷阱对电荷的俘获引起氧化层的磨损（wearout）即氧化层损伤，是器件可靠性的一个重要问题。</a:t>
            </a:r>
            <a:endParaRPr lang="en-US" altLang="zh-CN"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93BCF64-31D5-49DA-9ECF-1E56313858C7}" type="slidenum">
              <a:rPr lang="zh-CN" altLang="en-US" sz="1400"/>
            </a:fld>
            <a:endParaRPr lang="en-US" altLang="zh-CN" sz="1400"/>
          </a:p>
        </p:txBody>
      </p:sp>
      <p:sp>
        <p:nvSpPr>
          <p:cNvPr id="28676" name="Text Box 3"/>
          <p:cNvSpPr txBox="1">
            <a:spLocks noChangeArrowheads="1"/>
          </p:cNvSpPr>
          <p:nvPr/>
        </p:nvSpPr>
        <p:spPr bwMode="auto">
          <a:xfrm>
            <a:off x="381110" y="3259137"/>
            <a:ext cx="847407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Wingdings" panose="05000000000000000000" pitchFamily="2" charset="2"/>
              <a:buChar char="Ø"/>
            </a:pPr>
            <a:r>
              <a:rPr lang="en-US" altLang="zh-CN" sz="2400" dirty="0" err="1"/>
              <a:t>V</a:t>
            </a:r>
            <a:r>
              <a:rPr lang="en-US" altLang="zh-CN" sz="2400" baseline="-25000" dirty="0" err="1"/>
              <a:t>ox</a:t>
            </a:r>
            <a:r>
              <a:rPr lang="zh-CN" altLang="en-US" sz="2400" dirty="0"/>
              <a:t>加在氧化层上的压降</a:t>
            </a:r>
            <a:endParaRPr lang="zh-CN" altLang="en-US" sz="2400" dirty="0"/>
          </a:p>
          <a:p>
            <a:pPr eaLnBrk="1" hangingPunct="1">
              <a:lnSpc>
                <a:spcPct val="140000"/>
              </a:lnSpc>
              <a:spcBef>
                <a:spcPct val="0"/>
              </a:spcBef>
              <a:buFont typeface="Wingdings" panose="05000000000000000000" pitchFamily="2" charset="2"/>
              <a:buChar char="Ø"/>
            </a:pPr>
            <a:r>
              <a:rPr lang="en-US" altLang="zh-CN" sz="2400" i="1" dirty="0" err="1" smtClean="0"/>
              <a:t>t</a:t>
            </a:r>
            <a:r>
              <a:rPr lang="en-US" altLang="zh-CN" sz="2400" i="1" baseline="-25000" dirty="0" err="1" smtClean="0"/>
              <a:t>ox</a:t>
            </a:r>
            <a:r>
              <a:rPr lang="zh-CN" altLang="en-US" sz="2400" dirty="0" smtClean="0"/>
              <a:t>有效</a:t>
            </a:r>
            <a:r>
              <a:rPr lang="zh-CN" altLang="en-US" sz="2400" dirty="0"/>
              <a:t>氧化层厚度：反映了物理上氧化层最薄弱处的厚度，也包含了</a:t>
            </a:r>
            <a:r>
              <a:rPr lang="en-US" altLang="zh-CN" sz="2400" dirty="0"/>
              <a:t>Si-SiO</a:t>
            </a:r>
            <a:r>
              <a:rPr lang="en-US" altLang="zh-CN" sz="2400" baseline="-25000" dirty="0"/>
              <a:t>2</a:t>
            </a:r>
            <a:r>
              <a:rPr lang="zh-CN" altLang="en-US" sz="2400" dirty="0"/>
              <a:t>界面或氧化层内的缺陷造成的局部电荷俘获率提高或使</a:t>
            </a:r>
            <a:r>
              <a:rPr lang="en-US" altLang="zh-CN" sz="2400" dirty="0"/>
              <a:t>Si-SiO</a:t>
            </a:r>
            <a:r>
              <a:rPr lang="en-US" altLang="zh-CN" sz="2400" baseline="-25000" dirty="0"/>
              <a:t>2</a:t>
            </a:r>
            <a:r>
              <a:rPr lang="zh-CN" altLang="en-US" sz="2400" dirty="0"/>
              <a:t>势垒高度下降的作用</a:t>
            </a:r>
            <a:endParaRPr lang="zh-CN" altLang="en-US" sz="2400" dirty="0"/>
          </a:p>
          <a:p>
            <a:pPr eaLnBrk="1" hangingPunct="1">
              <a:lnSpc>
                <a:spcPct val="140000"/>
              </a:lnSpc>
              <a:spcBef>
                <a:spcPct val="0"/>
              </a:spcBef>
              <a:buFont typeface="Wingdings" panose="05000000000000000000" pitchFamily="2" charset="2"/>
              <a:buChar char="Ø"/>
            </a:pPr>
            <a:r>
              <a:rPr lang="en-US" altLang="zh-CN" sz="2400" dirty="0"/>
              <a:t>G</a:t>
            </a:r>
            <a:r>
              <a:rPr lang="zh-CN" altLang="en-US" sz="2400" dirty="0"/>
              <a:t>、</a:t>
            </a:r>
            <a:r>
              <a:rPr lang="zh-CN" altLang="en-US" sz="2400" dirty="0">
                <a:sym typeface="Symbol" panose="05050102010706020507" pitchFamily="18" charset="2"/>
              </a:rPr>
              <a:t></a:t>
            </a:r>
            <a:r>
              <a:rPr lang="en-US" altLang="zh-CN" sz="2400" baseline="-25000" dirty="0">
                <a:sym typeface="Symbol" panose="05050102010706020507" pitchFamily="18" charset="2"/>
              </a:rPr>
              <a:t>0</a:t>
            </a:r>
            <a:r>
              <a:rPr lang="zh-CN" altLang="en-US" sz="2400" dirty="0">
                <a:sym typeface="Symbol" panose="05050102010706020507" pitchFamily="18" charset="2"/>
              </a:rPr>
              <a:t>反映</a:t>
            </a:r>
            <a:r>
              <a:rPr lang="en-US" altLang="zh-CN" sz="2400" dirty="0">
                <a:sym typeface="Symbol" panose="05050102010706020507" pitchFamily="18" charset="2"/>
              </a:rPr>
              <a:t>ln</a:t>
            </a:r>
            <a:r>
              <a:rPr lang="zh-CN" altLang="en-US" sz="2400" dirty="0">
                <a:sym typeface="Symbol" panose="05050102010706020507" pitchFamily="18" charset="2"/>
              </a:rPr>
              <a:t>（</a:t>
            </a:r>
            <a:r>
              <a:rPr lang="en-US" altLang="zh-CN" sz="2400" dirty="0" err="1">
                <a:sym typeface="Symbol" panose="05050102010706020507" pitchFamily="18" charset="2"/>
              </a:rPr>
              <a:t>t</a:t>
            </a:r>
            <a:r>
              <a:rPr lang="en-US" altLang="zh-CN" sz="2400" baseline="-25000" dirty="0" err="1">
                <a:sym typeface="Symbol" panose="05050102010706020507" pitchFamily="18" charset="2"/>
              </a:rPr>
              <a:t>bd</a:t>
            </a:r>
            <a:r>
              <a:rPr lang="zh-CN" altLang="en-US" sz="2400" dirty="0">
                <a:sym typeface="Symbol" panose="05050102010706020507" pitchFamily="18" charset="2"/>
              </a:rPr>
              <a:t>）</a:t>
            </a:r>
            <a:r>
              <a:rPr lang="en-US" altLang="zh-CN" sz="2400" dirty="0">
                <a:sym typeface="Symbol" panose="05050102010706020507" pitchFamily="18" charset="2"/>
              </a:rPr>
              <a:t>1</a:t>
            </a:r>
            <a:r>
              <a:rPr lang="zh-CN" altLang="en-US" sz="2400" dirty="0">
                <a:sym typeface="Symbol" panose="05050102010706020507" pitchFamily="18" charset="2"/>
              </a:rPr>
              <a:t>／</a:t>
            </a:r>
            <a:r>
              <a:rPr lang="en-US" altLang="zh-CN" sz="2400" baseline="-25000" dirty="0">
                <a:sym typeface="Symbol" panose="05050102010706020507" pitchFamily="18" charset="2"/>
              </a:rPr>
              <a:t>OX</a:t>
            </a:r>
            <a:r>
              <a:rPr lang="zh-CN" altLang="en-US" sz="2400" dirty="0">
                <a:sym typeface="Symbol" panose="05050102010706020507" pitchFamily="18" charset="2"/>
              </a:rPr>
              <a:t>的斜率和截距，是与温度有关的常数。室温下</a:t>
            </a:r>
            <a:r>
              <a:rPr lang="en-US" altLang="zh-CN" sz="2400" dirty="0">
                <a:sym typeface="Symbol" panose="05050102010706020507" pitchFamily="18" charset="2"/>
              </a:rPr>
              <a:t>G360MV/cm, </a:t>
            </a:r>
            <a:r>
              <a:rPr lang="en-US" altLang="zh-CN" sz="2400" baseline="-25000" dirty="0">
                <a:sym typeface="Symbol" panose="05050102010706020507" pitchFamily="18" charset="2"/>
              </a:rPr>
              <a:t>0</a:t>
            </a:r>
            <a:r>
              <a:rPr lang="en-US" altLang="zh-CN" sz="2400" dirty="0">
                <a:sym typeface="Symbol" panose="05050102010706020507" pitchFamily="18" charset="2"/>
              </a:rPr>
              <a:t>  1×10</a:t>
            </a:r>
            <a:r>
              <a:rPr lang="en-US" altLang="zh-CN" sz="2400" baseline="30000" dirty="0">
                <a:sym typeface="Symbol" panose="05050102010706020507" pitchFamily="18" charset="2"/>
              </a:rPr>
              <a:t>-11</a:t>
            </a:r>
            <a:r>
              <a:rPr lang="en-US" altLang="zh-CN" sz="2400" dirty="0">
                <a:sym typeface="Symbol" panose="05050102010706020507" pitchFamily="18" charset="2"/>
              </a:rPr>
              <a:t>s</a:t>
            </a:r>
            <a:endParaRPr lang="zh-CN" altLang="en-US" sz="2400" dirty="0">
              <a:sym typeface="Symbol" panose="05050102010706020507" pitchFamily="18" charset="2"/>
            </a:endParaRPr>
          </a:p>
        </p:txBody>
      </p:sp>
      <p:sp>
        <p:nvSpPr>
          <p:cNvPr id="28677" name="Text Box 4"/>
          <p:cNvSpPr txBox="1">
            <a:spLocks noChangeArrowheads="1"/>
          </p:cNvSpPr>
          <p:nvPr/>
        </p:nvSpPr>
        <p:spPr bwMode="auto">
          <a:xfrm>
            <a:off x="152400" y="0"/>
            <a:ext cx="8991600" cy="195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800" dirty="0">
                <a:solidFill>
                  <a:srgbClr val="FF0000"/>
                </a:solidFill>
                <a:latin typeface="黑体" panose="02010609060101010101" pitchFamily="49" charset="-122"/>
                <a:ea typeface="黑体" panose="02010609060101010101" pitchFamily="49" charset="-122"/>
              </a:rPr>
              <a:t>时变击穿</a:t>
            </a:r>
            <a:r>
              <a:rPr lang="zh-CN" altLang="en-US" sz="2800" dirty="0" smtClean="0">
                <a:solidFill>
                  <a:srgbClr val="FF0000"/>
                </a:solidFill>
                <a:latin typeface="黑体" panose="02010609060101010101" pitchFamily="49" charset="-122"/>
                <a:ea typeface="黑体" panose="02010609060101010101" pitchFamily="49" charset="-122"/>
              </a:rPr>
              <a:t>：</a:t>
            </a:r>
            <a:r>
              <a:rPr lang="zh-CN" altLang="en-US" sz="2800" b="1" dirty="0">
                <a:solidFill>
                  <a:srgbClr val="00B050"/>
                </a:solidFill>
                <a:latin typeface="黑体" panose="02010609060101010101" pitchFamily="49" charset="-122"/>
                <a:ea typeface="黑体" panose="02010609060101010101" pitchFamily="49" charset="-122"/>
              </a:rPr>
              <a:t>认为氧</a:t>
            </a:r>
            <a:r>
              <a:rPr lang="zh-CN" altLang="en-US" sz="2800" b="1" dirty="0" smtClean="0">
                <a:solidFill>
                  <a:srgbClr val="00B050"/>
                </a:solidFill>
                <a:latin typeface="黑体" panose="02010609060101010101" pitchFamily="49" charset="-122"/>
                <a:ea typeface="黑体" panose="02010609060101010101" pitchFamily="49" charset="-122"/>
              </a:rPr>
              <a:t>化层</a:t>
            </a:r>
            <a:r>
              <a:rPr lang="zh-CN" altLang="en-US" sz="2800" b="1" dirty="0">
                <a:solidFill>
                  <a:srgbClr val="00B050"/>
                </a:solidFill>
                <a:latin typeface="黑体" panose="02010609060101010101" pitchFamily="49" charset="-122"/>
                <a:ea typeface="黑体" panose="02010609060101010101" pitchFamily="49" charset="-122"/>
              </a:rPr>
              <a:t>中电荷积累到一定的</a:t>
            </a:r>
            <a:r>
              <a:rPr lang="zh-CN" altLang="en-US" sz="2800" b="1" dirty="0" smtClean="0">
                <a:solidFill>
                  <a:srgbClr val="00B050"/>
                </a:solidFill>
                <a:latin typeface="黑体" panose="02010609060101010101" pitchFamily="49" charset="-122"/>
                <a:ea typeface="黑体" panose="02010609060101010101" pitchFamily="49" charset="-122"/>
              </a:rPr>
              <a:t>量则达到击穿条件，用</a:t>
            </a:r>
            <a:r>
              <a:rPr lang="zh-CN" altLang="en-US" sz="2800" b="1" dirty="0">
                <a:solidFill>
                  <a:srgbClr val="00B050"/>
                </a:solidFill>
                <a:latin typeface="黑体" panose="02010609060101010101" pitchFamily="49" charset="-122"/>
                <a:ea typeface="黑体" panose="02010609060101010101" pitchFamily="49" charset="-122"/>
              </a:rPr>
              <a:t>电荷积累所需要的时间</a:t>
            </a:r>
            <a:r>
              <a:rPr lang="zh-CN" altLang="en-US" sz="2800" b="1" dirty="0" smtClean="0">
                <a:solidFill>
                  <a:srgbClr val="00B050"/>
                </a:solidFill>
                <a:latin typeface="黑体" panose="02010609060101010101" pitchFamily="49" charset="-122"/>
                <a:ea typeface="黑体" panose="02010609060101010101" pitchFamily="49" charset="-122"/>
              </a:rPr>
              <a:t>表示，称为时变</a:t>
            </a:r>
            <a:r>
              <a:rPr lang="zh-CN" altLang="en-US" sz="2800" b="1" dirty="0">
                <a:solidFill>
                  <a:srgbClr val="00B050"/>
                </a:solidFill>
                <a:latin typeface="黑体" panose="02010609060101010101" pitchFamily="49" charset="-122"/>
                <a:ea typeface="黑体" panose="02010609060101010101" pitchFamily="49" charset="-122"/>
              </a:rPr>
              <a:t>击穿</a:t>
            </a:r>
            <a:endParaRPr lang="zh-CN" altLang="en-US" sz="2800" b="1" dirty="0">
              <a:solidFill>
                <a:srgbClr val="00B050"/>
              </a:solidFill>
              <a:latin typeface="黑体" panose="02010609060101010101" pitchFamily="49" charset="-122"/>
              <a:ea typeface="黑体" panose="02010609060101010101" pitchFamily="49" charset="-122"/>
            </a:endParaRPr>
          </a:p>
          <a:p>
            <a:pPr eaLnBrk="1" hangingPunct="1">
              <a:lnSpc>
                <a:spcPct val="150000"/>
              </a:lnSpc>
              <a:spcBef>
                <a:spcPct val="0"/>
              </a:spcBef>
              <a:buFontTx/>
              <a:buNone/>
            </a:pPr>
            <a:r>
              <a:rPr lang="zh-CN" altLang="en-US" sz="2800" dirty="0"/>
              <a:t>TDDB:Time Depedent Dielectric Breakdown</a:t>
            </a:r>
            <a:endParaRPr lang="zh-CN" altLang="en-US" sz="2800" dirty="0"/>
          </a:p>
        </p:txBody>
      </p:sp>
      <p:pic>
        <p:nvPicPr>
          <p:cNvPr id="3" name="图片 2"/>
          <p:cNvPicPr>
            <a:picLocks noChangeAspect="1"/>
          </p:cNvPicPr>
          <p:nvPr/>
        </p:nvPicPr>
        <p:blipFill>
          <a:blip r:embed="rId1"/>
          <a:stretch>
            <a:fillRect/>
          </a:stretch>
        </p:blipFill>
        <p:spPr>
          <a:xfrm>
            <a:off x="2895644" y="2052866"/>
            <a:ext cx="3133725" cy="11049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0C7B622-ABF5-400C-8A32-0049FE30BDF0}" type="slidenum">
              <a:rPr lang="zh-CN" altLang="en-US" sz="1400"/>
            </a:fld>
            <a:endParaRPr lang="en-US" altLang="zh-CN" sz="1400"/>
          </a:p>
        </p:txBody>
      </p:sp>
      <p:pic>
        <p:nvPicPr>
          <p:cNvPr id="29699" name="Picture 2" descr="2011-09-07 11"/>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371600" y="1524000"/>
            <a:ext cx="6578600" cy="5257800"/>
          </a:xfrm>
          <a:noFill/>
        </p:spPr>
      </p:pic>
      <p:sp>
        <p:nvSpPr>
          <p:cNvPr id="29700" name="Rectangle 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400"/>
              <a:t>不同氧化层厚度下，氧化层寿命与氧化层上电压的关系</a:t>
            </a:r>
            <a:endParaRPr lang="zh-CN" altLang="zh-CN" sz="4400">
              <a:solidFill>
                <a:schemeClr val="tx2"/>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EB6F1D7-3F4B-4092-90B5-2CD52B0C338B}" type="slidenum">
              <a:rPr lang="zh-CN" altLang="en-US" sz="1400"/>
            </a:fld>
            <a:endParaRPr lang="en-US" altLang="zh-CN" sz="1400"/>
          </a:p>
        </p:txBody>
      </p:sp>
      <p:sp>
        <p:nvSpPr>
          <p:cNvPr id="30723" name="Rectangle 2"/>
          <p:cNvSpPr>
            <a:spLocks noGrp="1" noChangeArrowheads="1"/>
          </p:cNvSpPr>
          <p:nvPr>
            <p:ph type="title"/>
          </p:nvPr>
        </p:nvSpPr>
        <p:spPr/>
        <p:txBody>
          <a:bodyPr/>
          <a:lstStyle/>
          <a:p>
            <a:pPr eaLnBrk="1" hangingPunct="1"/>
            <a:r>
              <a:rPr lang="zh-CN" altLang="zh-CN"/>
              <a:t>氧化层电压与厚度</a:t>
            </a:r>
            <a:endParaRPr lang="zh-CN" altLang="zh-CN"/>
          </a:p>
        </p:txBody>
      </p:sp>
      <p:sp>
        <p:nvSpPr>
          <p:cNvPr id="30724" name="Rectangle 3"/>
          <p:cNvSpPr>
            <a:spLocks noGrp="1" noChangeArrowheads="1"/>
          </p:cNvSpPr>
          <p:nvPr>
            <p:ph type="body" idx="1"/>
          </p:nvPr>
        </p:nvSpPr>
        <p:spPr/>
        <p:txBody>
          <a:bodyPr/>
          <a:lstStyle/>
          <a:p>
            <a:pPr eaLnBrk="1" hangingPunct="1"/>
            <a:r>
              <a:rPr lang="zh-CN" altLang="zh-CN"/>
              <a:t>理论模型与实验数据表明</a:t>
            </a:r>
            <a:endParaRPr lang="zh-CN" altLang="zh-CN"/>
          </a:p>
        </p:txBody>
      </p:sp>
      <p:sp>
        <p:nvSpPr>
          <p:cNvPr id="30725" name="Text Box 4"/>
          <p:cNvSpPr txBox="1">
            <a:spLocks noChangeArrowheads="1"/>
          </p:cNvSpPr>
          <p:nvPr/>
        </p:nvSpPr>
        <p:spPr bwMode="auto">
          <a:xfrm>
            <a:off x="1447800" y="2286000"/>
            <a:ext cx="57912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a:t>对</a:t>
            </a:r>
            <a:r>
              <a:rPr lang="en-US" altLang="zh-CN" sz="2400"/>
              <a:t>30</a:t>
            </a:r>
            <a:r>
              <a:rPr lang="zh-CN" altLang="en-US" sz="2400"/>
              <a:t>年寿命下，</a:t>
            </a:r>
            <a:r>
              <a:rPr lang="en-US" altLang="zh-CN" sz="2400"/>
              <a:t>E</a:t>
            </a:r>
            <a:r>
              <a:rPr lang="en-US" altLang="zh-CN" sz="2400" baseline="-25000"/>
              <a:t>max</a:t>
            </a:r>
            <a:r>
              <a:rPr lang="en-US" altLang="zh-CN" sz="2400"/>
              <a:t>&lt;8MV/cm</a:t>
            </a:r>
            <a:r>
              <a:rPr lang="zh-CN" altLang="en-US" sz="2400"/>
              <a:t>：</a:t>
            </a:r>
            <a:endParaRPr lang="zh-CN" altLang="en-US" sz="2400"/>
          </a:p>
          <a:p>
            <a:pPr eaLnBrk="1" hangingPunct="1">
              <a:lnSpc>
                <a:spcPct val="150000"/>
              </a:lnSpc>
              <a:spcBef>
                <a:spcPct val="0"/>
              </a:spcBef>
              <a:buFontTx/>
              <a:buNone/>
            </a:pPr>
            <a:r>
              <a:rPr lang="zh-CN" altLang="en-US" sz="2400"/>
              <a:t>工作电压　　最小氧化层厚度</a:t>
            </a:r>
            <a:endParaRPr lang="zh-CN" altLang="en-US" sz="2400"/>
          </a:p>
          <a:p>
            <a:pPr eaLnBrk="1" hangingPunct="1">
              <a:lnSpc>
                <a:spcPct val="150000"/>
              </a:lnSpc>
              <a:spcBef>
                <a:spcPct val="0"/>
              </a:spcBef>
              <a:buFontTx/>
              <a:buNone/>
            </a:pPr>
            <a:r>
              <a:rPr lang="en-US" altLang="zh-CN" sz="2400"/>
              <a:t>5V</a:t>
            </a:r>
            <a:r>
              <a:rPr lang="zh-CN" altLang="en-US" sz="2400"/>
              <a:t>　　　　　</a:t>
            </a:r>
            <a:r>
              <a:rPr lang="en-US" altLang="zh-CN" sz="2400"/>
              <a:t>11nm</a:t>
            </a:r>
            <a:endParaRPr lang="en-US" altLang="zh-CN" sz="2400"/>
          </a:p>
          <a:p>
            <a:pPr eaLnBrk="1" hangingPunct="1">
              <a:lnSpc>
                <a:spcPct val="150000"/>
              </a:lnSpc>
              <a:spcBef>
                <a:spcPct val="0"/>
              </a:spcBef>
              <a:buFontTx/>
              <a:buNone/>
            </a:pPr>
            <a:r>
              <a:rPr lang="en-US" altLang="zh-CN" sz="2400"/>
              <a:t>3.3V</a:t>
            </a:r>
            <a:r>
              <a:rPr lang="zh-CN" altLang="en-US" sz="2400"/>
              <a:t>　　　　</a:t>
            </a:r>
            <a:r>
              <a:rPr lang="en-US" altLang="zh-CN" sz="2400"/>
              <a:t>6.5nm</a:t>
            </a:r>
            <a:endParaRPr lang="en-US" altLang="zh-CN" sz="2400"/>
          </a:p>
          <a:p>
            <a:pPr eaLnBrk="1" hangingPunct="1">
              <a:lnSpc>
                <a:spcPct val="150000"/>
              </a:lnSpc>
              <a:spcBef>
                <a:spcPct val="0"/>
              </a:spcBef>
              <a:buFontTx/>
              <a:buNone/>
            </a:pPr>
            <a:r>
              <a:rPr lang="en-US" altLang="zh-CN" sz="2400"/>
              <a:t>2.5V</a:t>
            </a:r>
            <a:r>
              <a:rPr lang="zh-CN" altLang="en-US" sz="2400"/>
              <a:t>　　　　</a:t>
            </a:r>
            <a:r>
              <a:rPr lang="en-US" altLang="zh-CN" sz="2400"/>
              <a:t>4.5nm</a:t>
            </a:r>
            <a:endParaRPr lang="en-US" altLang="zh-CN" sz="2400"/>
          </a:p>
          <a:p>
            <a:pPr eaLnBrk="1" hangingPunct="1">
              <a:lnSpc>
                <a:spcPct val="150000"/>
              </a:lnSpc>
              <a:spcBef>
                <a:spcPct val="0"/>
              </a:spcBef>
              <a:buFontTx/>
              <a:buNone/>
            </a:pPr>
            <a:r>
              <a:rPr lang="en-US" altLang="zh-CN" sz="2400"/>
              <a:t>1V</a:t>
            </a:r>
            <a:r>
              <a:rPr lang="zh-CN" altLang="en-US" sz="2400"/>
              <a:t>　　　　　</a:t>
            </a:r>
            <a:r>
              <a:rPr lang="en-US" altLang="zh-CN" sz="2400"/>
              <a:t>2nm</a:t>
            </a:r>
            <a:endParaRPr lang="en-US" altLang="zh-CN" sz="2400"/>
          </a:p>
        </p:txBody>
      </p:sp>
      <p:sp>
        <p:nvSpPr>
          <p:cNvPr id="30726" name="Line 5"/>
          <p:cNvSpPr>
            <a:spLocks noChangeShapeType="1"/>
          </p:cNvSpPr>
          <p:nvPr/>
        </p:nvSpPr>
        <p:spPr bwMode="auto">
          <a:xfrm>
            <a:off x="1447800" y="2895600"/>
            <a:ext cx="4572000"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0727" name="Line 6"/>
          <p:cNvSpPr>
            <a:spLocks noChangeShapeType="1"/>
          </p:cNvSpPr>
          <p:nvPr/>
        </p:nvSpPr>
        <p:spPr bwMode="auto">
          <a:xfrm>
            <a:off x="3048000" y="2895600"/>
            <a:ext cx="0" cy="297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0728" name="Line 7"/>
          <p:cNvSpPr>
            <a:spLocks noChangeShapeType="1"/>
          </p:cNvSpPr>
          <p:nvPr/>
        </p:nvSpPr>
        <p:spPr bwMode="auto">
          <a:xfrm>
            <a:off x="1524000" y="3429000"/>
            <a:ext cx="4419600"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0729" name="Text Box 8"/>
          <p:cNvSpPr txBox="1">
            <a:spLocks noChangeArrowheads="1"/>
          </p:cNvSpPr>
          <p:nvPr/>
        </p:nvSpPr>
        <p:spPr bwMode="auto">
          <a:xfrm>
            <a:off x="0" y="5867400"/>
            <a:ext cx="91440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要注意的是，由于实际氧化层中总是存在缺陷，使氧化层的击穿电场强度降低了３０%左右，实际允许的氧化层电场强度在5-5.5cm/v</a:t>
            </a:r>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65AB9D-EDA9-475E-82E1-7E5AEDF22040}" type="slidenum">
              <a:rPr lang="zh-CN" altLang="en-US" sz="1400"/>
            </a:fld>
            <a:endParaRPr lang="en-US" altLang="zh-CN" sz="1400"/>
          </a:p>
        </p:txBody>
      </p:sp>
      <p:sp>
        <p:nvSpPr>
          <p:cNvPr id="32771" name="Rectangle 2"/>
          <p:cNvSpPr>
            <a:spLocks noGrp="1" noChangeArrowheads="1"/>
          </p:cNvSpPr>
          <p:nvPr>
            <p:ph type="title"/>
          </p:nvPr>
        </p:nvSpPr>
        <p:spPr>
          <a:xfrm>
            <a:off x="152400" y="274638"/>
            <a:ext cx="8839200" cy="1143000"/>
          </a:xfrm>
        </p:spPr>
        <p:txBody>
          <a:bodyPr/>
          <a:lstStyle/>
          <a:p>
            <a:pPr eaLnBrk="1" hangingPunct="1"/>
            <a:r>
              <a:rPr lang="zh-CN" altLang="zh-CN" sz="4000" dirty="0">
                <a:solidFill>
                  <a:srgbClr val="FF0000"/>
                </a:solidFill>
                <a:latin typeface="黑体" panose="02010609060101010101" pitchFamily="49" charset="-122"/>
                <a:ea typeface="黑体" panose="02010609060101010101" pitchFamily="49" charset="-122"/>
              </a:rPr>
              <a:t>氧化层的隧穿电流对器件性能的影响</a:t>
            </a:r>
            <a:endParaRPr lang="zh-CN" altLang="zh-CN" sz="4000" dirty="0">
              <a:solidFill>
                <a:srgbClr val="FF0000"/>
              </a:solidFill>
              <a:latin typeface="黑体" panose="02010609060101010101" pitchFamily="49" charset="-122"/>
              <a:ea typeface="黑体" panose="02010609060101010101" pitchFamily="49" charset="-122"/>
            </a:endParaRPr>
          </a:p>
        </p:txBody>
      </p:sp>
      <p:sp>
        <p:nvSpPr>
          <p:cNvPr id="32772" name="Rectangle 3"/>
          <p:cNvSpPr>
            <a:spLocks noGrp="1" noChangeArrowheads="1"/>
          </p:cNvSpPr>
          <p:nvPr>
            <p:ph type="body" idx="1"/>
          </p:nvPr>
        </p:nvSpPr>
        <p:spPr>
          <a:xfrm>
            <a:off x="838200" y="1905000"/>
            <a:ext cx="7010400" cy="3276600"/>
          </a:xfrm>
        </p:spPr>
        <p:txBody>
          <a:bodyPr/>
          <a:lstStyle/>
          <a:p>
            <a:pPr eaLnBrk="1" hangingPunct="1">
              <a:buFontTx/>
              <a:buNone/>
            </a:pPr>
            <a:r>
              <a:rPr lang="zh-CN" altLang="en-US" dirty="0"/>
              <a:t>隧穿电流形成的是栅泄漏电流</a:t>
            </a:r>
            <a:endParaRPr lang="zh-CN" altLang="en-US" dirty="0"/>
          </a:p>
          <a:p>
            <a:pPr eaLnBrk="1" hangingPunct="1"/>
            <a:r>
              <a:rPr lang="zh-CN" altLang="en-US" dirty="0"/>
              <a:t>功耗增加</a:t>
            </a:r>
            <a:endParaRPr lang="zh-CN" altLang="en-US" dirty="0"/>
          </a:p>
          <a:p>
            <a:pPr eaLnBrk="1" hangingPunct="1"/>
            <a:r>
              <a:rPr lang="en-US" altLang="zh-CN" dirty="0"/>
              <a:t>I-V</a:t>
            </a:r>
            <a:r>
              <a:rPr lang="zh-CN" altLang="en-US" dirty="0"/>
              <a:t>特性</a:t>
            </a:r>
            <a:endParaRPr lang="zh-CN" altLang="en-US" dirty="0"/>
          </a:p>
          <a:p>
            <a:pPr eaLnBrk="1" hangingPunct="1"/>
            <a:r>
              <a:rPr lang="zh-CN" altLang="en-US" dirty="0"/>
              <a:t>阈值电压</a:t>
            </a:r>
            <a:endParaRPr lang="zh-CN" altLang="en-US" dirty="0"/>
          </a:p>
          <a:p>
            <a:pPr eaLnBrk="1" hangingPunct="1"/>
            <a:r>
              <a:rPr lang="zh-CN" altLang="en-US" dirty="0"/>
              <a:t>氧化层损伤</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F930D5C-4421-4EE6-BC7E-B67D03F14F2F}" type="slidenum">
              <a:rPr lang="zh-CN" altLang="en-US" sz="1400"/>
            </a:fld>
            <a:endParaRPr lang="en-US" altLang="zh-CN" sz="1400"/>
          </a:p>
        </p:txBody>
      </p:sp>
      <p:sp>
        <p:nvSpPr>
          <p:cNvPr id="33795" name="Text Box 2"/>
          <p:cNvSpPr txBox="1">
            <a:spLocks noChangeArrowheads="1"/>
          </p:cNvSpPr>
          <p:nvPr/>
        </p:nvSpPr>
        <p:spPr bwMode="auto">
          <a:xfrm>
            <a:off x="593725" y="533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33796" name="Picture 3" descr="2011-09-09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143000"/>
            <a:ext cx="76200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4"/>
          <p:cNvSpPr>
            <a:spLocks noChangeArrowheads="1"/>
          </p:cNvSpPr>
          <p:nvPr/>
        </p:nvSpPr>
        <p:spPr bwMode="auto">
          <a:xfrm>
            <a:off x="152400" y="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000" dirty="0">
                <a:solidFill>
                  <a:srgbClr val="FF0000"/>
                </a:solidFill>
                <a:latin typeface="黑体" panose="02010609060101010101" pitchFamily="49" charset="-122"/>
                <a:ea typeface="黑体" panose="02010609060101010101" pitchFamily="49" charset="-122"/>
              </a:rPr>
              <a:t>二类隧穿电流</a:t>
            </a:r>
            <a:endParaRPr lang="zh-CN" altLang="zh-CN" sz="4000" dirty="0">
              <a:solidFill>
                <a:srgbClr val="FF0000"/>
              </a:solidFill>
              <a:latin typeface="黑体" panose="02010609060101010101" pitchFamily="49" charset="-122"/>
              <a:ea typeface="黑体" panose="02010609060101010101" pitchFamily="49" charset="-122"/>
            </a:endParaRPr>
          </a:p>
        </p:txBody>
      </p:sp>
      <p:sp>
        <p:nvSpPr>
          <p:cNvPr id="33798" name="Text Box 5"/>
          <p:cNvSpPr txBox="1">
            <a:spLocks noChangeArrowheads="1"/>
          </p:cNvSpPr>
          <p:nvPr/>
        </p:nvSpPr>
        <p:spPr bwMode="auto">
          <a:xfrm>
            <a:off x="382588" y="5105400"/>
            <a:ext cx="7923212"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氧化层比较，其上的压降超过氧化层－硅势垒。隧穿势垒是三角形，是F-N隧穿。</a:t>
            </a:r>
            <a:endParaRPr lang="zh-CN" altLang="en-US" sz="2400" dirty="0"/>
          </a:p>
          <a:p>
            <a:pPr eaLnBrk="1" hangingPunct="1">
              <a:spcBef>
                <a:spcPct val="0"/>
              </a:spcBef>
              <a:buFontTx/>
              <a:buNone/>
            </a:pPr>
            <a:r>
              <a:rPr lang="zh-CN" altLang="en-US" sz="2400" dirty="0"/>
              <a:t>氧化层薄，氧化层上压降小于氧化层－硅势垒，隧穿势垒是梯形，称为直接隧穿。</a:t>
            </a:r>
            <a:endParaRPr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A383366-E771-4853-BCCB-1E617AAE73B0}" type="slidenum">
              <a:rPr lang="zh-CN" altLang="zh-CN"/>
            </a:fld>
            <a:endParaRPr lang="zh-CN" altLang="zh-CN"/>
          </a:p>
        </p:txBody>
      </p:sp>
      <p:pic>
        <p:nvPicPr>
          <p:cNvPr id="921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511175"/>
            <a:ext cx="8893175"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DD8E031-FE66-499B-9CBD-F28FB06E9A99}" type="slidenum">
              <a:rPr lang="zh-CN" altLang="en-US" sz="1400"/>
            </a:fld>
            <a:endParaRPr lang="en-US" altLang="zh-CN" sz="1400"/>
          </a:p>
        </p:txBody>
      </p:sp>
      <p:sp>
        <p:nvSpPr>
          <p:cNvPr id="34819" name="Rectangle 2"/>
          <p:cNvSpPr>
            <a:spLocks noGrp="1" noChangeArrowheads="1"/>
          </p:cNvSpPr>
          <p:nvPr>
            <p:ph type="body" idx="1"/>
          </p:nvPr>
        </p:nvSpPr>
        <p:spPr>
          <a:xfrm>
            <a:off x="457200" y="4191000"/>
            <a:ext cx="8229600" cy="1935163"/>
          </a:xfrm>
        </p:spPr>
        <p:txBody>
          <a:bodyPr/>
          <a:lstStyle/>
          <a:p>
            <a:pPr eaLnBrk="1" hangingPunct="1"/>
            <a:r>
              <a:rPr lang="zh-CN" altLang="zh-CN"/>
              <a:t>二种隧穿电流随电场都是指数变化</a:t>
            </a:r>
            <a:endParaRPr lang="zh-CN" altLang="zh-CN"/>
          </a:p>
        </p:txBody>
      </p:sp>
      <p:pic>
        <p:nvPicPr>
          <p:cNvPr id="3482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295400"/>
            <a:ext cx="78422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14600"/>
            <a:ext cx="82550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4127FC-DAC4-4C2E-ACDA-5890E5CB368A}" type="slidenum">
              <a:rPr lang="zh-CN" altLang="en-US" sz="1400"/>
            </a:fld>
            <a:endParaRPr lang="en-US" altLang="zh-CN" sz="1400"/>
          </a:p>
        </p:txBody>
      </p:sp>
      <p:pic>
        <p:nvPicPr>
          <p:cNvPr id="35843" name="Picture 2" descr="2011-09-09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381000"/>
            <a:ext cx="60102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3"/>
          <p:cNvSpPr txBox="1">
            <a:spLocks noChangeArrowheads="1"/>
          </p:cNvSpPr>
          <p:nvPr/>
        </p:nvSpPr>
        <p:spPr bwMode="auto">
          <a:xfrm>
            <a:off x="6553200" y="457200"/>
            <a:ext cx="22256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直接隧穿电流对氧化层厚度非常敏感薄氧化层下，直接隧穿电流远大于</a:t>
            </a:r>
            <a:r>
              <a:rPr lang="en-US" altLang="zh-CN" sz="2400"/>
              <a:t>FN</a:t>
            </a:r>
            <a:r>
              <a:rPr lang="zh-CN" altLang="en-US" sz="2400"/>
              <a:t>隧穿电流</a:t>
            </a:r>
            <a:endParaRPr lang="zh-CN" altLang="en-US" sz="2400"/>
          </a:p>
          <a:p>
            <a:pPr eaLnBrk="1" hangingPunct="1">
              <a:spcBef>
                <a:spcPct val="0"/>
              </a:spcBef>
              <a:buFontTx/>
              <a:buNone/>
            </a:pPr>
            <a:endParaRPr lang="zh-CN" altLang="en-US" sz="2400"/>
          </a:p>
          <a:p>
            <a:pPr eaLnBrk="1" hangingPunct="1">
              <a:spcBef>
                <a:spcPct val="0"/>
              </a:spcBef>
              <a:buFontTx/>
              <a:buNone/>
            </a:pPr>
            <a:r>
              <a:rPr lang="zh-CN" altLang="en-US" sz="2400"/>
              <a:t>3nm以下，即使1V电压下，也有很大的直接隧穿电流。 隧穿电流对氧化层厚度非常敏感。</a:t>
            </a:r>
            <a:endParaRPr lang="zh-CN" alt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99DBA20-1E8C-4963-9DBF-2CADE623009D}" type="slidenum">
              <a:rPr lang="zh-CN" altLang="en-US" sz="1400"/>
            </a:fld>
            <a:endParaRPr lang="en-US" altLang="zh-CN" sz="1400"/>
          </a:p>
        </p:txBody>
      </p:sp>
      <p:sp>
        <p:nvSpPr>
          <p:cNvPr id="36867" name="Rectangle 2"/>
          <p:cNvSpPr>
            <a:spLocks noGrp="1" noChangeArrowheads="1"/>
          </p:cNvSpPr>
          <p:nvPr>
            <p:ph type="title"/>
          </p:nvPr>
        </p:nvSpPr>
        <p:spPr>
          <a:xfrm>
            <a:off x="152516" y="152400"/>
            <a:ext cx="8534284" cy="1143000"/>
          </a:xfrm>
        </p:spPr>
        <p:txBody>
          <a:bodyPr/>
          <a:lstStyle/>
          <a:p>
            <a:pPr eaLnBrk="1" hangingPunct="1"/>
            <a:r>
              <a:rPr lang="zh-CN" altLang="zh-CN" sz="4000" kern="1200" dirty="0">
                <a:solidFill>
                  <a:srgbClr val="FF0000"/>
                </a:solidFill>
                <a:latin typeface="黑体" panose="02010609060101010101" pitchFamily="49" charset="-122"/>
                <a:ea typeface="黑体" panose="02010609060101010101" pitchFamily="49" charset="-122"/>
                <a:cs typeface="+mn-cs"/>
              </a:rPr>
              <a:t>栅电流</a:t>
            </a:r>
            <a:r>
              <a:rPr lang="zh-CN" altLang="zh-CN" sz="4000" kern="1200" dirty="0" smtClean="0">
                <a:solidFill>
                  <a:srgbClr val="FF0000"/>
                </a:solidFill>
                <a:latin typeface="黑体" panose="02010609060101010101" pitchFamily="49" charset="-122"/>
                <a:ea typeface="黑体" panose="02010609060101010101" pitchFamily="49" charset="-122"/>
                <a:cs typeface="+mn-cs"/>
              </a:rPr>
              <a:t>与</a:t>
            </a:r>
            <a:r>
              <a:rPr lang="zh-CN" altLang="en-US" sz="4000" kern="1200" dirty="0" smtClean="0">
                <a:solidFill>
                  <a:srgbClr val="FF0000"/>
                </a:solidFill>
                <a:latin typeface="黑体" panose="02010609060101010101" pitchFamily="49" charset="-122"/>
                <a:ea typeface="黑体" panose="02010609060101010101" pitchFamily="49" charset="-122"/>
                <a:cs typeface="+mn-cs"/>
              </a:rPr>
              <a:t>氧化层厚度及</a:t>
            </a:r>
            <a:r>
              <a:rPr lang="zh-CN" altLang="zh-CN" sz="4000" kern="1200" dirty="0" smtClean="0">
                <a:solidFill>
                  <a:srgbClr val="FF0000"/>
                </a:solidFill>
                <a:latin typeface="黑体" panose="02010609060101010101" pitchFamily="49" charset="-122"/>
                <a:ea typeface="黑体" panose="02010609060101010101" pitchFamily="49" charset="-122"/>
                <a:cs typeface="+mn-cs"/>
              </a:rPr>
              <a:t>栅</a:t>
            </a:r>
            <a:r>
              <a:rPr lang="zh-CN" altLang="zh-CN" sz="4000" kern="1200" dirty="0">
                <a:solidFill>
                  <a:srgbClr val="FF0000"/>
                </a:solidFill>
                <a:latin typeface="黑体" panose="02010609060101010101" pitchFamily="49" charset="-122"/>
                <a:ea typeface="黑体" panose="02010609060101010101" pitchFamily="49" charset="-122"/>
                <a:cs typeface="+mn-cs"/>
              </a:rPr>
              <a:t>电压的关系</a:t>
            </a:r>
            <a:endParaRPr lang="zh-CN" altLang="zh-CN" sz="4000" kern="1200" dirty="0">
              <a:solidFill>
                <a:srgbClr val="FF0000"/>
              </a:solidFill>
              <a:latin typeface="黑体" panose="02010609060101010101" pitchFamily="49" charset="-122"/>
              <a:ea typeface="黑体" panose="02010609060101010101" pitchFamily="49" charset="-122"/>
              <a:cs typeface="+mn-cs"/>
            </a:endParaRPr>
          </a:p>
        </p:txBody>
      </p:sp>
      <p:pic>
        <p:nvPicPr>
          <p:cNvPr id="36868" name="Picture 3" descr="2011-09-09 10"/>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76200" y="1295400"/>
            <a:ext cx="8763000" cy="4876800"/>
          </a:xfrm>
          <a:noFill/>
        </p:spPr>
      </p:pic>
      <p:sp>
        <p:nvSpPr>
          <p:cNvPr id="36869" name="Text Box 4"/>
          <p:cNvSpPr txBox="1">
            <a:spLocks noChangeArrowheads="1"/>
          </p:cNvSpPr>
          <p:nvPr/>
        </p:nvSpPr>
        <p:spPr bwMode="auto">
          <a:xfrm>
            <a:off x="2743200" y="6324600"/>
            <a:ext cx="382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可见2nm以下不可接受了！</a:t>
            </a:r>
            <a:endParaRPr lang="zh-CN" altLang="en-US" sz="24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9CE89BF-E155-48ED-8C76-83066D385AEA}" type="slidenum">
              <a:rPr lang="zh-CN" altLang="en-US" sz="1400"/>
            </a:fld>
            <a:endParaRPr lang="en-US" altLang="zh-CN" sz="1400"/>
          </a:p>
        </p:txBody>
      </p:sp>
      <p:graphicFrame>
        <p:nvGraphicFramePr>
          <p:cNvPr id="5" name="Object 2"/>
          <p:cNvGraphicFramePr>
            <a:graphicFrameLocks noGrp="1" noChangeAspect="1"/>
          </p:cNvGraphicFramePr>
          <p:nvPr>
            <p:ph idx="1"/>
          </p:nvPr>
        </p:nvGraphicFramePr>
        <p:xfrm>
          <a:off x="1524000" y="1143000"/>
          <a:ext cx="5907088" cy="4343400"/>
        </p:xfrm>
        <a:graphic>
          <a:graphicData uri="http://schemas.openxmlformats.org/presentationml/2006/ole">
            <mc:AlternateContent xmlns:mc="http://schemas.openxmlformats.org/markup-compatibility/2006">
              <mc:Choice xmlns:v="urn:schemas-microsoft-com:vml" Requires="v">
                <p:oleObj spid="_x0000_s37965" name="公式" r:id="rId1" imgW="2005965" imgH="1651000" progId="Equation.3">
                  <p:embed/>
                </p:oleObj>
              </mc:Choice>
              <mc:Fallback>
                <p:oleObj name="公式" r:id="rId1" imgW="2005965" imgH="1651000" progId="Equation.3">
                  <p:embed/>
                  <p:pic>
                    <p:nvPicPr>
                      <p:cNvPr id="0" name="图片 379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5907088" cy="434340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BBEBB35-A393-4D86-9D38-9F805599A4D5}" type="slidenum">
              <a:rPr lang="zh-CN" altLang="en-US" sz="1400"/>
            </a:fld>
            <a:endParaRPr lang="en-US" altLang="zh-CN" sz="1400"/>
          </a:p>
        </p:txBody>
      </p:sp>
      <p:sp>
        <p:nvSpPr>
          <p:cNvPr id="38915" name="Text Box 2"/>
          <p:cNvSpPr txBox="1">
            <a:spLocks noChangeArrowheads="1"/>
          </p:cNvSpPr>
          <p:nvPr/>
        </p:nvSpPr>
        <p:spPr bwMode="auto">
          <a:xfrm>
            <a:off x="609600" y="2362200"/>
            <a:ext cx="754380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t>栅隧穿电流</a:t>
            </a:r>
            <a:endParaRPr lang="zh-CN" altLang="en-US" sz="2800"/>
          </a:p>
          <a:p>
            <a:pPr eaLnBrk="1" hangingPunct="1">
              <a:lnSpc>
                <a:spcPct val="120000"/>
              </a:lnSpc>
              <a:spcBef>
                <a:spcPct val="0"/>
              </a:spcBef>
              <a:buFontTx/>
              <a:buNone/>
            </a:pPr>
            <a:r>
              <a:rPr lang="zh-CN" altLang="en-US" sz="2800"/>
              <a:t>=沟道区泄漏电流+源漏覆盖区泄漏电流</a:t>
            </a:r>
            <a:endParaRPr lang="zh-CN" altLang="en-US" sz="2800"/>
          </a:p>
          <a:p>
            <a:pPr eaLnBrk="1" hangingPunct="1">
              <a:lnSpc>
                <a:spcPct val="120000"/>
              </a:lnSpc>
              <a:spcBef>
                <a:spcPct val="0"/>
              </a:spcBef>
              <a:buFontTx/>
              <a:buNone/>
            </a:pPr>
            <a:r>
              <a:rPr lang="zh-CN" altLang="en-US" sz="2800"/>
              <a:t>沟道长度减小以后，覆盖区所占比例增大，穿越覆盖区的隧穿电流将变得更加显著。</a:t>
            </a:r>
            <a:endParaRPr lang="zh-CN" altLang="en-US" sz="2800"/>
          </a:p>
          <a:p>
            <a:pPr eaLnBrk="1" hangingPunct="1">
              <a:lnSpc>
                <a:spcPct val="120000"/>
              </a:lnSpc>
              <a:spcBef>
                <a:spcPct val="0"/>
              </a:spcBef>
              <a:buFontTx/>
              <a:buNone/>
            </a:pPr>
            <a:r>
              <a:rPr lang="zh-CN" altLang="en-US" sz="2800"/>
              <a:t>穿越层的隧穿电流增加了电路的泄漏电流，从而增加了电路的静态功耗。</a:t>
            </a:r>
            <a:endParaRPr lang="zh-CN" altLang="en-US" sz="2800"/>
          </a:p>
          <a:p>
            <a:pPr eaLnBrk="1" hangingPunct="1">
              <a:lnSpc>
                <a:spcPct val="120000"/>
              </a:lnSpc>
              <a:spcBef>
                <a:spcPct val="0"/>
              </a:spcBef>
              <a:buFontTx/>
              <a:buNone/>
            </a:pPr>
            <a:endParaRPr lang="zh-CN" altLang="en-US" sz="2800"/>
          </a:p>
        </p:txBody>
      </p:sp>
      <p:sp>
        <p:nvSpPr>
          <p:cNvPr id="38916" name="Text Box 3"/>
          <p:cNvSpPr txBox="1">
            <a:spLocks noChangeArrowheads="1"/>
          </p:cNvSpPr>
          <p:nvPr/>
        </p:nvSpPr>
        <p:spPr bwMode="auto">
          <a:xfrm>
            <a:off x="304800" y="609600"/>
            <a:ext cx="3738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a:solidFill>
                  <a:srgbClr val="FF0000"/>
                </a:solidFill>
              </a:rPr>
              <a:t>覆盖区泄漏电流</a:t>
            </a:r>
            <a:endParaRPr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1A2B32E-6A47-479A-9D4C-A115F214C747}" type="slidenum">
              <a:rPr lang="zh-CN" altLang="en-US" sz="1400"/>
            </a:fld>
            <a:endParaRPr lang="en-US" altLang="zh-CN" sz="1400"/>
          </a:p>
        </p:txBody>
      </p:sp>
      <p:pic>
        <p:nvPicPr>
          <p:cNvPr id="40963" name="Picture 2" descr="2011-09-09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19200"/>
            <a:ext cx="89979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3"/>
          <p:cNvSpPr txBox="1">
            <a:spLocks noChangeArrowheads="1"/>
          </p:cNvSpPr>
          <p:nvPr/>
        </p:nvSpPr>
        <p:spPr bwMode="auto">
          <a:xfrm>
            <a:off x="163864" y="5683250"/>
            <a:ext cx="8991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t>沟道电流随沟道长度缩小而增大，栅电流随之降低，因此栅电流与沟道电流之比随沟道长度的平方减小。</a:t>
            </a:r>
            <a:endParaRPr lang="zh-CN" altLang="en-US" sz="28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569024"/>
            <a:ext cx="7858125" cy="685800"/>
          </a:xfrm>
          <a:prstGeom prst="rect">
            <a:avLst/>
          </a:prstGeom>
          <a:noFill/>
        </p:spPr>
      </p:pic>
      <p:sp>
        <p:nvSpPr>
          <p:cNvPr id="6" name="Rectangle 2"/>
          <p:cNvSpPr txBox="1">
            <a:spLocks noChangeArrowheads="1"/>
          </p:cNvSpPr>
          <p:nvPr/>
        </p:nvSpPr>
        <p:spPr>
          <a:xfrm>
            <a:off x="457200" y="76200"/>
            <a:ext cx="82296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sz="4000" kern="0" dirty="0">
                <a:solidFill>
                  <a:srgbClr val="FF0000"/>
                </a:solidFill>
              </a:rPr>
              <a:t>栅隧穿电流对</a:t>
            </a:r>
            <a:r>
              <a:rPr lang="en-US" altLang="zh-CN" sz="4000" kern="0" dirty="0">
                <a:solidFill>
                  <a:srgbClr val="FF0000"/>
                </a:solidFill>
              </a:rPr>
              <a:t>MOSFET</a:t>
            </a:r>
            <a:r>
              <a:rPr lang="zh-CN" altLang="en-US" sz="4000" kern="0" dirty="0">
                <a:solidFill>
                  <a:srgbClr val="FF0000"/>
                </a:solidFill>
              </a:rPr>
              <a:t>性能的影响</a:t>
            </a:r>
            <a:endParaRPr lang="zh-CN" altLang="en-US" sz="4000" kern="0"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7F5937-D511-4C92-A3E8-2BBBD1DD7617}" type="slidenum">
              <a:rPr lang="zh-CN" altLang="en-US" sz="1400"/>
            </a:fld>
            <a:endParaRPr lang="en-US" altLang="zh-CN" sz="1400"/>
          </a:p>
        </p:txBody>
      </p:sp>
      <p:sp>
        <p:nvSpPr>
          <p:cNvPr id="41987" name="Rectangle 2"/>
          <p:cNvSpPr>
            <a:spLocks noGrp="1"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000">
                <a:solidFill>
                  <a:srgbClr val="FF0000"/>
                </a:solidFill>
              </a:rPr>
              <a:t>栅隧穿电流对阈值电压的影响</a:t>
            </a:r>
            <a:endParaRPr lang="zh-CN" altLang="zh-CN" sz="4000">
              <a:solidFill>
                <a:srgbClr val="FF0000"/>
              </a:solidFill>
            </a:endParaRPr>
          </a:p>
        </p:txBody>
      </p:sp>
      <p:graphicFrame>
        <p:nvGraphicFramePr>
          <p:cNvPr id="41989" name="Object 4"/>
          <p:cNvGraphicFramePr/>
          <p:nvPr/>
        </p:nvGraphicFramePr>
        <p:xfrm>
          <a:off x="1295486" y="1522411"/>
          <a:ext cx="6172038" cy="5199063"/>
        </p:xfrm>
        <a:graphic>
          <a:graphicData uri="http://schemas.openxmlformats.org/presentationml/2006/ole">
            <mc:AlternateContent xmlns:mc="http://schemas.openxmlformats.org/markup-compatibility/2006">
              <mc:Choice xmlns:v="urn:schemas-microsoft-com:vml" Requires="v">
                <p:oleObj spid="_x0000_s42062" name="" r:id="rId1" imgW="2505075" imgH="2686050" progId="Paint.Picture">
                  <p:embed/>
                </p:oleObj>
              </mc:Choice>
              <mc:Fallback>
                <p:oleObj name="" r:id="rId1" imgW="2505075" imgH="2686050" progId="Paint.Picture">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86" y="1522411"/>
                        <a:ext cx="6172038" cy="5199063"/>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B159CF-664B-4982-8125-FDD202B8E010}" type="slidenum">
              <a:rPr lang="zh-CN" altLang="en-US" sz="1400"/>
            </a:fld>
            <a:endParaRPr lang="en-US" altLang="zh-CN" sz="1400"/>
          </a:p>
        </p:txBody>
      </p:sp>
      <p:sp>
        <p:nvSpPr>
          <p:cNvPr id="43011" name="Rectangle 2"/>
          <p:cNvSpPr>
            <a:spLocks noGrp="1"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000">
                <a:solidFill>
                  <a:srgbClr val="FF0000"/>
                </a:solidFill>
              </a:rPr>
              <a:t>栅隧穿电流对阈值电压的影响</a:t>
            </a:r>
            <a:endParaRPr lang="zh-CN" altLang="zh-CN" sz="4000">
              <a:solidFill>
                <a:srgbClr val="FF0000"/>
              </a:solidFill>
            </a:endParaRPr>
          </a:p>
        </p:txBody>
      </p:sp>
      <p:graphicFrame>
        <p:nvGraphicFramePr>
          <p:cNvPr id="43012" name="Object 3"/>
          <p:cNvGraphicFramePr>
            <a:graphicFrameLocks noGrp="1" noChangeAspect="1"/>
          </p:cNvGraphicFramePr>
          <p:nvPr>
            <p:ph idx="1"/>
          </p:nvPr>
        </p:nvGraphicFramePr>
        <p:xfrm>
          <a:off x="762000" y="1373188"/>
          <a:ext cx="7315200" cy="4975225"/>
        </p:xfrm>
        <a:graphic>
          <a:graphicData uri="http://schemas.openxmlformats.org/presentationml/2006/ole">
            <mc:AlternateContent xmlns:mc="http://schemas.openxmlformats.org/markup-compatibility/2006">
              <mc:Choice xmlns:v="urn:schemas-microsoft-com:vml" Requires="v">
                <p:oleObj spid="_x0000_s43085" name="" r:id="rId1" imgW="3514725" imgH="2390775" progId="Paint.Picture">
                  <p:embed/>
                </p:oleObj>
              </mc:Choice>
              <mc:Fallback>
                <p:oleObj name="" r:id="rId1" imgW="3514725" imgH="2390775" progId="Paint.Picture">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3188"/>
                        <a:ext cx="73152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0BB2975-8211-4898-916C-D26BC90EC2E9}" type="slidenum">
              <a:rPr lang="zh-CN" altLang="en-US" sz="1400"/>
            </a:fld>
            <a:endParaRPr lang="en-US" altLang="zh-CN" sz="1400"/>
          </a:p>
        </p:txBody>
      </p:sp>
      <p:pic>
        <p:nvPicPr>
          <p:cNvPr id="45059" name="Picture 2" descr="2011-09-09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839788"/>
            <a:ext cx="8991600" cy="434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3"/>
          <p:cNvSpPr txBox="1">
            <a:spLocks noChangeArrowheads="1"/>
          </p:cNvSpPr>
          <p:nvPr/>
        </p:nvSpPr>
        <p:spPr bwMode="auto">
          <a:xfrm>
            <a:off x="76200" y="5105400"/>
            <a:ext cx="86106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000"/>
              <a:t>隧穿电流有一定的统计分布，栅氧化层越薄，隧穿电流越大，栅电流的偏差也越大。栅电流的偏差将造成阈值电压的起伏。但是当氧化层厚度大于2nm时，栅电流的起伏不会引起阈值电压的明显变化。</a:t>
            </a:r>
            <a:endParaRPr lang="zh-CN" altLang="en-US" sz="2000"/>
          </a:p>
          <a:p>
            <a:pPr eaLnBrk="1" hangingPunct="1">
              <a:lnSpc>
                <a:spcPct val="110000"/>
              </a:lnSpc>
              <a:spcBef>
                <a:spcPct val="0"/>
              </a:spcBef>
              <a:buFontTx/>
              <a:buNone/>
            </a:pPr>
            <a:r>
              <a:rPr lang="zh-CN" altLang="en-US" sz="2000"/>
              <a:t>由于栅电流在多晶硅上的压降，使有效栅电压降低，不仅使器件阈值电压增加，也使器件的跨导下降。同样，栅电流的起伏也会引起器件跨导的起伏。</a:t>
            </a:r>
            <a:endParaRPr lang="zh-CN" altLang="en-US" sz="2000"/>
          </a:p>
        </p:txBody>
      </p:sp>
      <p:sp>
        <p:nvSpPr>
          <p:cNvPr id="45061" name="Text Box 4"/>
          <p:cNvSpPr txBox="1">
            <a:spLocks noChangeArrowheads="1"/>
          </p:cNvSpPr>
          <p:nvPr/>
        </p:nvSpPr>
        <p:spPr bwMode="auto">
          <a:xfrm>
            <a:off x="381000" y="228600"/>
            <a:ext cx="5872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rgbClr val="FF0000"/>
                </a:solidFill>
              </a:rPr>
              <a:t>栅电流偏差对阈值电压及跨导的影响</a:t>
            </a:r>
            <a:endParaRPr lang="zh-CN" altLang="en-US" sz="2800" b="1">
              <a:solidFill>
                <a:srgbClr val="FF0000"/>
              </a:solidFill>
            </a:endParaRPr>
          </a:p>
        </p:txBody>
      </p:sp>
      <p:sp>
        <p:nvSpPr>
          <p:cNvPr id="2" name="墨迹 1"/>
          <p:cNvSpPr/>
          <p:nvPr/>
        </p:nvSpPr>
        <p:spPr bwMode="auto">
          <a:xfrm>
            <a:off x="245880" y="1871640"/>
            <a:ext cx="8247240" cy="36219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98227"/>
    </mc:Choice>
    <mc:Fallback>
      <p:transition spd="slow" advTm="98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A76B056-8F3E-459D-B719-D8584E8FBD34}" type="slidenum">
              <a:rPr lang="zh-CN" altLang="en-US" sz="1400"/>
            </a:fld>
            <a:endParaRPr lang="en-US" altLang="zh-CN" sz="1400"/>
          </a:p>
        </p:txBody>
      </p:sp>
      <p:sp>
        <p:nvSpPr>
          <p:cNvPr id="46083" name="Text Box 2"/>
          <p:cNvSpPr txBox="1">
            <a:spLocks noChangeArrowheads="1"/>
          </p:cNvSpPr>
          <p:nvPr/>
        </p:nvSpPr>
        <p:spPr bwMode="auto">
          <a:xfrm>
            <a:off x="76200" y="990600"/>
            <a:ext cx="6477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a:t>减小多晶硅栅的电阻可以降低栅电流的影响。</a:t>
            </a:r>
            <a:endParaRPr lang="zh-CN" altLang="en-US" sz="2400"/>
          </a:p>
          <a:p>
            <a:pPr eaLnBrk="1" hangingPunct="1">
              <a:lnSpc>
                <a:spcPct val="110000"/>
              </a:lnSpc>
              <a:spcBef>
                <a:spcPct val="0"/>
              </a:spcBef>
              <a:buFontTx/>
              <a:buNone/>
            </a:pPr>
            <a:r>
              <a:rPr lang="zh-CN" altLang="en-US" sz="2400"/>
              <a:t>多晶硅栅：10－1000</a:t>
            </a:r>
            <a:r>
              <a:rPr lang="zh-CN" altLang="en-US" sz="2400">
                <a:sym typeface="Symbol" panose="05050102010706020507" pitchFamily="18" charset="2"/>
              </a:rPr>
              <a:t>/□</a:t>
            </a:r>
            <a:endParaRPr lang="zh-CN" altLang="en-US" sz="2400">
              <a:sym typeface="Symbol" panose="05050102010706020507" pitchFamily="18" charset="2"/>
            </a:endParaRPr>
          </a:p>
          <a:p>
            <a:pPr eaLnBrk="1" hangingPunct="1">
              <a:lnSpc>
                <a:spcPct val="110000"/>
              </a:lnSpc>
              <a:spcBef>
                <a:spcPct val="0"/>
              </a:spcBef>
              <a:buFontTx/>
              <a:buNone/>
            </a:pPr>
            <a:r>
              <a:rPr lang="zh-CN" altLang="en-US" sz="2400"/>
              <a:t>硅化物栅：3－10</a:t>
            </a:r>
            <a:r>
              <a:rPr lang="zh-CN" altLang="en-US" sz="2400">
                <a:sym typeface="Symbol" panose="05050102010706020507" pitchFamily="18" charset="2"/>
              </a:rPr>
              <a:t>/□</a:t>
            </a:r>
            <a:endParaRPr lang="zh-CN" altLang="en-US" sz="2400">
              <a:sym typeface="Symbol" panose="05050102010706020507" pitchFamily="18" charset="2"/>
            </a:endParaRPr>
          </a:p>
          <a:p>
            <a:pPr eaLnBrk="1" hangingPunct="1">
              <a:lnSpc>
                <a:spcPct val="110000"/>
              </a:lnSpc>
              <a:spcBef>
                <a:spcPct val="0"/>
              </a:spcBef>
              <a:buFontTx/>
              <a:buNone/>
            </a:pPr>
            <a:endParaRPr lang="zh-CN" altLang="en-US" sz="2400"/>
          </a:p>
          <a:p>
            <a:pPr eaLnBrk="1" hangingPunct="1">
              <a:lnSpc>
                <a:spcPct val="110000"/>
              </a:lnSpc>
              <a:spcBef>
                <a:spcPct val="0"/>
              </a:spcBef>
              <a:buFontTx/>
              <a:buNone/>
            </a:pPr>
            <a:endParaRPr lang="zh-CN" altLang="en-US" sz="2400"/>
          </a:p>
        </p:txBody>
      </p:sp>
      <p:sp>
        <p:nvSpPr>
          <p:cNvPr id="46084" name="Text Box 3"/>
          <p:cNvSpPr txBox="1">
            <a:spLocks noChangeArrowheads="1"/>
          </p:cNvSpPr>
          <p:nvPr/>
        </p:nvSpPr>
        <p:spPr bwMode="auto">
          <a:xfrm>
            <a:off x="352425" y="758825"/>
            <a:ext cx="311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085" name="Text Box 4"/>
          <p:cNvSpPr txBox="1">
            <a:spLocks noChangeArrowheads="1"/>
          </p:cNvSpPr>
          <p:nvPr/>
        </p:nvSpPr>
        <p:spPr bwMode="auto">
          <a:xfrm>
            <a:off x="228600" y="22860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rgbClr val="FF0000"/>
                </a:solidFill>
              </a:rPr>
              <a:t>多晶硅栅电阻及氧化层电阻的大小</a:t>
            </a:r>
            <a:endParaRPr lang="zh-CN" altLang="en-US" sz="3600">
              <a:solidFill>
                <a:srgbClr val="FF0000"/>
              </a:solidFill>
            </a:endParaRPr>
          </a:p>
        </p:txBody>
      </p:sp>
      <p:sp>
        <p:nvSpPr>
          <p:cNvPr id="46086" name="Text Box 5"/>
          <p:cNvSpPr txBox="1">
            <a:spLocks noChangeArrowheads="1"/>
          </p:cNvSpPr>
          <p:nvPr/>
        </p:nvSpPr>
        <p:spPr bwMode="auto">
          <a:xfrm>
            <a:off x="6781800" y="1524000"/>
            <a:ext cx="238918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但如果氧化层厚度减小到1nm以下，即使采用硅化物自对准结构，栅极电阻相对栅氧化层的电阻也是不可忽略的。</a:t>
            </a:r>
            <a:endParaRPr lang="zh-CN" altLang="en-US" sz="2000"/>
          </a:p>
          <a:p>
            <a:pPr eaLnBrk="1" hangingPunct="1">
              <a:spcBef>
                <a:spcPct val="0"/>
              </a:spcBef>
              <a:buFontTx/>
              <a:buNone/>
            </a:pPr>
            <a:endParaRPr lang="zh-CN" altLang="en-US" sz="2000"/>
          </a:p>
        </p:txBody>
      </p:sp>
      <p:graphicFrame>
        <p:nvGraphicFramePr>
          <p:cNvPr id="46087" name="Object 6"/>
          <p:cNvGraphicFramePr>
            <a:graphicFrameLocks noChangeAspect="1"/>
          </p:cNvGraphicFramePr>
          <p:nvPr/>
        </p:nvGraphicFramePr>
        <p:xfrm>
          <a:off x="77788" y="2209800"/>
          <a:ext cx="6627812" cy="4648200"/>
        </p:xfrm>
        <a:graphic>
          <a:graphicData uri="http://schemas.openxmlformats.org/presentationml/2006/ole">
            <mc:AlternateContent xmlns:mc="http://schemas.openxmlformats.org/markup-compatibility/2006">
              <mc:Choice xmlns:v="urn:schemas-microsoft-com:vml" Requires="v">
                <p:oleObj spid="_x0000_s46161" name="" r:id="rId1" imgW="3686175" imgH="2524125" progId="Paint.Picture">
                  <p:embed/>
                </p:oleObj>
              </mc:Choice>
              <mc:Fallback>
                <p:oleObj name="" r:id="rId1" imgW="3686175" imgH="2524125" progId="Paint.Picture">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2209800"/>
                        <a:ext cx="6627812"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8" name="Text Box 7"/>
          <p:cNvSpPr txBox="1">
            <a:spLocks noChangeArrowheads="1"/>
          </p:cNvSpPr>
          <p:nvPr/>
        </p:nvSpPr>
        <p:spPr bwMode="auto">
          <a:xfrm>
            <a:off x="6705600" y="4343400"/>
            <a:ext cx="24257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随着沟道长度的减小，多晶硅栅的影响增大，与栅电流造成的非正常IV特性不同。</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advTm="1234"/>
    </mc:Choice>
    <mc:Fallback>
      <p:transition spd="slow" advTm="1234"/>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AD9D300-388C-4A6A-99C5-669AA943E068}" type="slidenum">
              <a:rPr lang="zh-CN" altLang="zh-CN"/>
            </a:fld>
            <a:endParaRPr lang="zh-CN" altLang="zh-CN"/>
          </a:p>
        </p:txBody>
      </p:sp>
      <p:sp>
        <p:nvSpPr>
          <p:cNvPr id="3" name="Rectangle 3"/>
          <p:cNvSpPr txBox="1">
            <a:spLocks noChangeArrowheads="1"/>
          </p:cNvSpPr>
          <p:nvPr/>
        </p:nvSpPr>
        <p:spPr>
          <a:xfrm>
            <a:off x="230188" y="1133475"/>
            <a:ext cx="8820150" cy="4572000"/>
          </a:xfrm>
          <a:prstGeom prst="rect">
            <a:avLst/>
          </a:prstGeom>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dirty="0"/>
              <a:t>The only constant in VLSI is constant change</a:t>
            </a:r>
            <a:endParaRPr lang="en-US" altLang="zh-CN" dirty="0"/>
          </a:p>
          <a:p>
            <a:pPr lvl="1" eaLnBrk="1" hangingPunct="1">
              <a:lnSpc>
                <a:spcPct val="150000"/>
              </a:lnSpc>
            </a:pPr>
            <a:r>
              <a:rPr lang="en-US" altLang="zh-CN" dirty="0"/>
              <a:t>Transistors become cheaper</a:t>
            </a:r>
            <a:endParaRPr lang="en-US" altLang="zh-CN" dirty="0"/>
          </a:p>
          <a:p>
            <a:pPr lvl="1" eaLnBrk="1" hangingPunct="1">
              <a:lnSpc>
                <a:spcPct val="150000"/>
              </a:lnSpc>
            </a:pPr>
            <a:r>
              <a:rPr lang="en-US" altLang="zh-CN" dirty="0"/>
              <a:t>Transistors become faster and lower </a:t>
            </a:r>
            <a:r>
              <a:rPr lang="en-US" altLang="zh-CN" dirty="0" smtClean="0"/>
              <a:t>power</a:t>
            </a:r>
            <a:endParaRPr lang="en-US" altLang="zh-CN" dirty="0" smtClean="0"/>
          </a:p>
          <a:p>
            <a:pPr lvl="1" eaLnBrk="1" hangingPunct="1">
              <a:lnSpc>
                <a:spcPct val="150000"/>
              </a:lnSpc>
            </a:pPr>
            <a:r>
              <a:rPr lang="en-US" altLang="zh-CN" dirty="0"/>
              <a:t>Circuit become complex</a:t>
            </a:r>
            <a:endParaRPr lang="en-US" altLang="zh-CN" dirty="0"/>
          </a:p>
          <a:p>
            <a:pPr lvl="1" eaLnBrk="1" hangingPunct="1">
              <a:lnSpc>
                <a:spcPct val="150000"/>
              </a:lnSpc>
            </a:pPr>
            <a:r>
              <a:rPr lang="en-US" altLang="zh-CN" dirty="0" smtClean="0">
                <a:solidFill>
                  <a:srgbClr val="00B050"/>
                </a:solidFill>
              </a:rPr>
              <a:t>Wires do not improve (and may get worse)</a:t>
            </a:r>
            <a:endParaRPr lang="en-US" altLang="zh-CN" dirty="0" smtClean="0">
              <a:solidFill>
                <a:srgbClr val="00B05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265CC59-3678-4E2E-B9DB-A0513A299943}" type="slidenum">
              <a:rPr lang="zh-CN" altLang="en-US" sz="1400"/>
            </a:fld>
            <a:endParaRPr lang="en-US" altLang="zh-CN" sz="1400"/>
          </a:p>
        </p:txBody>
      </p:sp>
      <p:pic>
        <p:nvPicPr>
          <p:cNvPr id="47107" name="Picture 2" descr="2011-09-09 10"/>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76200" y="1371600"/>
            <a:ext cx="8947150" cy="5410200"/>
          </a:xfrm>
          <a:noFill/>
        </p:spPr>
      </p:pic>
      <p:sp>
        <p:nvSpPr>
          <p:cNvPr id="47108" name="Text Box 3"/>
          <p:cNvSpPr txBox="1">
            <a:spLocks noChangeArrowheads="1"/>
          </p:cNvSpPr>
          <p:nvPr/>
        </p:nvSpPr>
        <p:spPr bwMode="auto">
          <a:xfrm>
            <a:off x="381000" y="188913"/>
            <a:ext cx="29892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 </a:t>
            </a:r>
            <a:r>
              <a:rPr lang="zh-CN" altLang="en-US" sz="3600">
                <a:solidFill>
                  <a:srgbClr val="FF0000"/>
                </a:solidFill>
              </a:rPr>
              <a:t>多晶硅栅耗尽</a:t>
            </a:r>
            <a:endParaRPr lang="zh-CN" altLang="en-US" sz="36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848"/>
    </mc:Choice>
    <mc:Fallback>
      <p:transition spd="slow" advTm="848"/>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7C3BD9F-E877-465B-959D-19A5B1753D9E}" type="slidenum">
              <a:rPr lang="zh-CN" altLang="en-US" sz="1400"/>
            </a:fld>
            <a:endParaRPr lang="en-US" altLang="zh-CN" sz="1400"/>
          </a:p>
        </p:txBody>
      </p:sp>
      <p:sp>
        <p:nvSpPr>
          <p:cNvPr id="48131" name="Text Box 2"/>
          <p:cNvSpPr txBox="1">
            <a:spLocks noChangeArrowheads="1"/>
          </p:cNvSpPr>
          <p:nvPr/>
        </p:nvSpPr>
        <p:spPr bwMode="auto">
          <a:xfrm>
            <a:off x="381000" y="188913"/>
            <a:ext cx="29892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 </a:t>
            </a:r>
            <a:r>
              <a:rPr lang="zh-CN" altLang="en-US" sz="3600">
                <a:solidFill>
                  <a:srgbClr val="FF0000"/>
                </a:solidFill>
              </a:rPr>
              <a:t>多晶硅栅耗尽</a:t>
            </a:r>
            <a:endParaRPr lang="zh-CN" altLang="en-US" sz="3600">
              <a:solidFill>
                <a:srgbClr val="FF0000"/>
              </a:solidFill>
            </a:endParaRPr>
          </a:p>
        </p:txBody>
      </p:sp>
      <p:sp>
        <p:nvSpPr>
          <p:cNvPr id="48132" name="Text Box 3"/>
          <p:cNvSpPr txBox="1">
            <a:spLocks noChangeArrowheads="1"/>
          </p:cNvSpPr>
          <p:nvPr/>
        </p:nvSpPr>
        <p:spPr bwMode="auto">
          <a:xfrm>
            <a:off x="304800" y="1752600"/>
            <a:ext cx="86868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t>一般情况下，多晶硅栅看成良导体。随栅氧化层减薄，必须考虑多晶硅栅耗尽造成的栅电容减小。</a:t>
            </a:r>
            <a:endParaRPr lang="zh-CN" altLang="en-US" sz="2400" dirty="0"/>
          </a:p>
          <a:p>
            <a:pPr eaLnBrk="1" hangingPunct="1">
              <a:lnSpc>
                <a:spcPct val="150000"/>
              </a:lnSpc>
              <a:spcBef>
                <a:spcPct val="0"/>
              </a:spcBef>
              <a:buFontTx/>
              <a:buNone/>
            </a:pPr>
            <a:r>
              <a:rPr lang="zh-CN" altLang="en-US" sz="2400" dirty="0"/>
              <a:t>在氧化层电场5MV/cm下，多晶硅栅的耗尽层厚度大约相当于0.6nm的等效氧化层厚度，它使有效栅压损失0.3V。当栅氧化层厚度减小到6nm以下，多晶硅栅耗尽造成的等效氧化层厚度的增加就变得非常显著了。</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19454"/>
    </mc:Choice>
    <mc:Fallback>
      <p:transition spd="slow" advTm="1945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B3914B3-F9BB-4813-A048-384D6F3DE576}" type="slidenum">
              <a:rPr lang="zh-CN" altLang="en-US" sz="1400"/>
            </a:fld>
            <a:endParaRPr lang="en-US" altLang="zh-CN" sz="1400"/>
          </a:p>
        </p:txBody>
      </p:sp>
      <p:sp>
        <p:nvSpPr>
          <p:cNvPr id="49155" name="Rectangle 2"/>
          <p:cNvSpPr>
            <a:spLocks noGrp="1" noChangeArrowheads="1"/>
          </p:cNvSpPr>
          <p:nvPr>
            <p:ph type="title"/>
          </p:nvPr>
        </p:nvSpPr>
        <p:spPr/>
        <p:txBody>
          <a:bodyPr/>
          <a:lstStyle/>
          <a:p>
            <a:pPr eaLnBrk="1" hangingPunct="1"/>
            <a:r>
              <a:rPr lang="zh-CN" altLang="zh-CN" sz="4000" b="1">
                <a:solidFill>
                  <a:srgbClr val="FF0000"/>
                </a:solidFill>
              </a:rPr>
              <a:t>反型层量子化的影响</a:t>
            </a:r>
            <a:br>
              <a:rPr lang="zh-CN" altLang="zh-CN" sz="4000" b="1">
                <a:solidFill>
                  <a:srgbClr val="FF0000"/>
                </a:solidFill>
              </a:rPr>
            </a:br>
            <a:r>
              <a:rPr lang="zh-CN" altLang="zh-CN" sz="4000" b="1">
                <a:solidFill>
                  <a:srgbClr val="FF0000"/>
                </a:solidFill>
              </a:rPr>
              <a:t>强反型条件下，反型载流子分布</a:t>
            </a:r>
            <a:endParaRPr lang="zh-CN" altLang="zh-CN" sz="4000" b="1">
              <a:solidFill>
                <a:srgbClr val="FF0000"/>
              </a:solidFill>
            </a:endParaRPr>
          </a:p>
        </p:txBody>
      </p:sp>
      <p:pic>
        <p:nvPicPr>
          <p:cNvPr id="49156" name="Picture 3" descr="2011-09-09 11"/>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152400" y="1525588"/>
            <a:ext cx="3581400" cy="5046662"/>
          </a:xfrm>
          <a:noFill/>
        </p:spPr>
      </p:pic>
      <p:sp>
        <p:nvSpPr>
          <p:cNvPr id="49157" name="Text Box 4"/>
          <p:cNvSpPr txBox="1">
            <a:spLocks noChangeArrowheads="1"/>
          </p:cNvSpPr>
          <p:nvPr/>
        </p:nvSpPr>
        <p:spPr bwMode="auto">
          <a:xfrm>
            <a:off x="3886200" y="2133600"/>
            <a:ext cx="51816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zh-CN" altLang="en-US" sz="2000" dirty="0"/>
              <a:t>一般MOS中，把反型层电荷作为薄层电荷处理，不考虑它的空间分布。小尺寸器件中，器件内部电场增强，量子效应造成反型层电荷偏离表面的分布。</a:t>
            </a:r>
            <a:endParaRPr lang="zh-CN" altLang="en-US" sz="2000" dirty="0"/>
          </a:p>
          <a:p>
            <a:pPr eaLnBrk="1" hangingPunct="1">
              <a:lnSpc>
                <a:spcPct val="125000"/>
              </a:lnSpc>
              <a:spcBef>
                <a:spcPct val="0"/>
              </a:spcBef>
              <a:buFontTx/>
              <a:buNone/>
            </a:pPr>
            <a:r>
              <a:rPr lang="zh-CN" altLang="en-US" sz="2000" dirty="0"/>
              <a:t>半导体表面反型或积累时，费米能级接近带边，对于这种强简并情况，经典的MB统计不再适用。根据量子力学模型，电子将占据导带底以上的一些分立的能级，因此达到强反型时能带弯曲更大，而且反型载流子有一个扩展的分布。</a:t>
            </a:r>
            <a:endParaRPr lang="zh-CN" altLang="en-US" sz="2000" dirty="0"/>
          </a:p>
          <a:p>
            <a:pPr eaLnBrk="1" hangingPunct="1">
              <a:lnSpc>
                <a:spcPct val="125000"/>
              </a:lnSpc>
              <a:spcBef>
                <a:spcPct val="0"/>
              </a:spcBef>
              <a:buFontTx/>
              <a:buNone/>
            </a:pPr>
            <a:endParaRPr lang="zh-CN" altLang="en-US" sz="2000" dirty="0"/>
          </a:p>
        </p:txBody>
      </p:sp>
      <p:sp>
        <p:nvSpPr>
          <p:cNvPr id="2" name="墨迹 1"/>
          <p:cNvSpPr/>
          <p:nvPr/>
        </p:nvSpPr>
        <p:spPr bwMode="auto">
          <a:xfrm>
            <a:off x="720720" y="4008240"/>
            <a:ext cx="404280" cy="120888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46841"/>
    </mc:Choice>
    <mc:Fallback>
      <p:transition spd="slow" advTm="46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87BABBF-32CD-4E6B-82D3-69A9A43B62D9}" type="slidenum">
              <a:rPr lang="zh-CN" altLang="en-US" sz="1400"/>
            </a:fld>
            <a:endParaRPr lang="en-US" altLang="zh-CN" sz="1400"/>
          </a:p>
        </p:txBody>
      </p:sp>
      <p:sp>
        <p:nvSpPr>
          <p:cNvPr id="50179" name="Rectangle 2"/>
          <p:cNvSpPr>
            <a:spLocks noGrp="1" noChangeArrowheads="1"/>
          </p:cNvSpPr>
          <p:nvPr>
            <p:ph type="body" sz="half" idx="1"/>
          </p:nvPr>
        </p:nvSpPr>
        <p:spPr>
          <a:xfrm>
            <a:off x="431858" y="1764506"/>
            <a:ext cx="8534400" cy="1144588"/>
          </a:xfrm>
        </p:spPr>
        <p:txBody>
          <a:bodyPr/>
          <a:lstStyle/>
          <a:p>
            <a:pPr eaLnBrk="1" hangingPunct="1"/>
            <a:r>
              <a:rPr lang="zh-CN" altLang="en-US" sz="2800" dirty="0"/>
              <a:t>反型层偏离表面的空间分布，造成电学上的栅氧化层厚度比实际物理上的氧化层厚度大</a:t>
            </a:r>
            <a:r>
              <a:rPr lang="en-US" altLang="zh-CN" sz="2800" dirty="0"/>
              <a:t>0.5nm</a:t>
            </a:r>
            <a:r>
              <a:rPr lang="zh-CN" altLang="en-US" sz="2800" dirty="0"/>
              <a:t>左右</a:t>
            </a:r>
            <a:endParaRPr lang="zh-CN" altLang="en-US" sz="2800" dirty="0"/>
          </a:p>
        </p:txBody>
      </p:sp>
      <p:sp>
        <p:nvSpPr>
          <p:cNvPr id="50180" name="Rectangle 3"/>
          <p:cNvSpPr>
            <a:spLocks noGrp="1" noChangeArrowheads="1"/>
          </p:cNvSpPr>
          <p:nvPr>
            <p:ph type="title"/>
          </p:nvPr>
        </p:nvSpPr>
        <p:spPr/>
        <p:txBody>
          <a:bodyPr/>
          <a:lstStyle/>
          <a:p>
            <a:pPr eaLnBrk="1" hangingPunct="1"/>
            <a:r>
              <a:rPr lang="zh-CN" altLang="en-US" dirty="0">
                <a:solidFill>
                  <a:srgbClr val="FF0000"/>
                </a:solidFill>
              </a:rPr>
              <a:t>多晶硅耗尽及</a:t>
            </a:r>
            <a:r>
              <a:rPr lang="zh-CN" altLang="zh-CN" dirty="0">
                <a:solidFill>
                  <a:srgbClr val="FF0000"/>
                </a:solidFill>
              </a:rPr>
              <a:t>反型层电荷分布的影响</a:t>
            </a:r>
            <a:endParaRPr lang="zh-CN" altLang="zh-CN" dirty="0">
              <a:solidFill>
                <a:srgbClr val="FF0000"/>
              </a:solidFill>
            </a:endParaRPr>
          </a:p>
        </p:txBody>
      </p:sp>
      <p:pic>
        <p:nvPicPr>
          <p:cNvPr id="50181" name="Picture 4"/>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838298" y="2954655"/>
            <a:ext cx="7239000" cy="862013"/>
          </a:xfrm>
        </p:spPr>
      </p:pic>
      <p:sp>
        <p:nvSpPr>
          <p:cNvPr id="50182" name="Text Box 5"/>
          <p:cNvSpPr txBox="1">
            <a:spLocks noChangeArrowheads="1"/>
          </p:cNvSpPr>
          <p:nvPr/>
        </p:nvSpPr>
        <p:spPr bwMode="auto">
          <a:xfrm>
            <a:off x="762100" y="4114782"/>
            <a:ext cx="29257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氧化层电容</a:t>
            </a:r>
            <a:endParaRPr lang="zh-CN" altLang="en-US" sz="2400" dirty="0"/>
          </a:p>
          <a:p>
            <a:pPr eaLnBrk="1" hangingPunct="1">
              <a:spcBef>
                <a:spcPct val="0"/>
              </a:spcBef>
              <a:buFontTx/>
              <a:buNone/>
            </a:pPr>
            <a:r>
              <a:rPr lang="zh-CN" altLang="en-US" sz="2400" dirty="0"/>
              <a:t>多晶硅栅耗尽层电容</a:t>
            </a:r>
            <a:endParaRPr lang="zh-CN" altLang="en-US" sz="2400" dirty="0"/>
          </a:p>
          <a:p>
            <a:pPr eaLnBrk="1" hangingPunct="1">
              <a:spcBef>
                <a:spcPct val="0"/>
              </a:spcBef>
              <a:buFontTx/>
              <a:buNone/>
            </a:pPr>
            <a:r>
              <a:rPr lang="zh-CN" altLang="en-US" sz="2400" dirty="0"/>
              <a:t>反型层或积累层电容</a:t>
            </a:r>
            <a:endParaRPr lang="zh-CN" altLang="en-US" sz="2400" dirty="0"/>
          </a:p>
        </p:txBody>
      </p:sp>
      <p:sp>
        <p:nvSpPr>
          <p:cNvPr id="2" name="墨迹 1"/>
          <p:cNvSpPr/>
          <p:nvPr/>
        </p:nvSpPr>
        <p:spPr bwMode="auto">
          <a:xfrm>
            <a:off x="760320" y="2978640"/>
            <a:ext cx="3208680" cy="88992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29504"/>
    </mc:Choice>
    <mc:Fallback>
      <p:transition spd="slow" advTm="2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1AA9C91-19EE-416F-88FD-C28663DCEAC8}" type="slidenum">
              <a:rPr lang="zh-CN" altLang="en-US" sz="1400"/>
            </a:fld>
            <a:endParaRPr lang="en-US" altLang="zh-CN" sz="1400"/>
          </a:p>
        </p:txBody>
      </p:sp>
      <p:graphicFrame>
        <p:nvGraphicFramePr>
          <p:cNvPr id="51203" name="Object 2"/>
          <p:cNvGraphicFramePr/>
          <p:nvPr/>
        </p:nvGraphicFramePr>
        <p:xfrm>
          <a:off x="914400" y="914400"/>
          <a:ext cx="6858000" cy="4419600"/>
        </p:xfrm>
        <a:graphic>
          <a:graphicData uri="http://schemas.openxmlformats.org/presentationml/2006/ole">
            <mc:AlternateContent xmlns:mc="http://schemas.openxmlformats.org/markup-compatibility/2006">
              <mc:Choice xmlns:v="urn:schemas-microsoft-com:vml" Requires="v">
                <p:oleObj spid="_x0000_s51278" name="" r:id="rId1" imgW="3124200" imgH="2495550" progId="Paint.Picture">
                  <p:embed/>
                </p:oleObj>
              </mc:Choice>
              <mc:Fallback>
                <p:oleObj name="" r:id="rId1" imgW="3124200" imgH="2495550" progId="Paint.Picture">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6858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4" name="Text Box 3"/>
          <p:cNvSpPr txBox="1">
            <a:spLocks noChangeArrowheads="1"/>
          </p:cNvSpPr>
          <p:nvPr/>
        </p:nvSpPr>
        <p:spPr bwMode="auto">
          <a:xfrm>
            <a:off x="76200" y="5334000"/>
            <a:ext cx="897572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多晶硅掺杂浓度越低，多晶硅耗尽效应的影响越大。</a:t>
            </a:r>
            <a:endParaRPr lang="zh-CN" altLang="en-US" sz="2400"/>
          </a:p>
          <a:p>
            <a:pPr eaLnBrk="1" hangingPunct="1">
              <a:spcBef>
                <a:spcPct val="0"/>
              </a:spcBef>
              <a:buFontTx/>
              <a:buNone/>
            </a:pPr>
            <a:r>
              <a:rPr lang="zh-CN" altLang="en-US" sz="2400"/>
              <a:t>栅氧 厚度小于6nm，当多晶硅掺杂低于10</a:t>
            </a:r>
            <a:r>
              <a:rPr lang="zh-CN" altLang="en-US" sz="2400" baseline="30000"/>
              <a:t>20</a:t>
            </a:r>
            <a:r>
              <a:rPr lang="zh-CN" altLang="en-US" sz="2400"/>
              <a:t>，栅电容将减小20%</a:t>
            </a:r>
            <a:endParaRPr lang="zh-CN" altLang="en-US" sz="2400"/>
          </a:p>
          <a:p>
            <a:pPr eaLnBrk="1" hangingPunct="1">
              <a:spcBef>
                <a:spcPct val="0"/>
              </a:spcBef>
              <a:buFontTx/>
              <a:buNone/>
            </a:pPr>
            <a:r>
              <a:rPr lang="zh-CN" altLang="en-US" sz="2400"/>
              <a:t>栅氧厚度减小至10nm，半导体表面反型层或积累层厚度的影响使栅电容降低10%</a:t>
            </a:r>
            <a:endParaRPr lang="zh-CN" altLang="en-US" sz="2400"/>
          </a:p>
        </p:txBody>
      </p:sp>
      <p:sp>
        <p:nvSpPr>
          <p:cNvPr id="51205" name="Text Box 4"/>
          <p:cNvSpPr txBox="1">
            <a:spLocks noChangeArrowheads="1"/>
          </p:cNvSpPr>
          <p:nvPr/>
        </p:nvSpPr>
        <p:spPr bwMode="auto">
          <a:xfrm>
            <a:off x="222250" y="150813"/>
            <a:ext cx="5578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rPr>
              <a:t>MOS结构栅电容与氧化层电容</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8692"/>
    </mc:Choice>
    <mc:Fallback>
      <p:transition spd="slow" advTm="28692"/>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C241257-8B73-4403-9185-9B0A377DF753}" type="slidenum">
              <a:rPr lang="zh-CN" altLang="en-US" sz="1400"/>
            </a:fld>
            <a:endParaRPr lang="en-US" altLang="zh-CN" sz="1400"/>
          </a:p>
        </p:txBody>
      </p:sp>
      <p:sp>
        <p:nvSpPr>
          <p:cNvPr id="52227" name="Rectangle 2"/>
          <p:cNvSpPr>
            <a:spLocks noGrp="1" noChangeArrowheads="1"/>
          </p:cNvSpPr>
          <p:nvPr>
            <p:ph type="title"/>
          </p:nvPr>
        </p:nvSpPr>
        <p:spPr/>
        <p:txBody>
          <a:bodyPr/>
          <a:lstStyle/>
          <a:p>
            <a:pPr eaLnBrk="1" hangingPunct="1"/>
            <a:r>
              <a:rPr lang="zh-CN" altLang="zh-CN" sz="3600" b="1">
                <a:solidFill>
                  <a:srgbClr val="FF0000"/>
                </a:solidFill>
              </a:rPr>
              <a:t>有效氧化层厚度与氧化层物理厚度及多晶硅栅掺杂浓度的影响</a:t>
            </a:r>
            <a:endParaRPr lang="zh-CN" altLang="zh-CN" sz="3600" b="1">
              <a:solidFill>
                <a:srgbClr val="FF0000"/>
              </a:solidFill>
            </a:endParaRPr>
          </a:p>
        </p:txBody>
      </p:sp>
      <p:graphicFrame>
        <p:nvGraphicFramePr>
          <p:cNvPr id="52228" name="Object 3"/>
          <p:cNvGraphicFramePr>
            <a:graphicFrameLocks noGrp="1" noChangeAspect="1"/>
          </p:cNvGraphicFramePr>
          <p:nvPr>
            <p:ph idx="1"/>
          </p:nvPr>
        </p:nvGraphicFramePr>
        <p:xfrm>
          <a:off x="838200" y="1600200"/>
          <a:ext cx="6858000" cy="5181600"/>
        </p:xfrm>
        <a:graphic>
          <a:graphicData uri="http://schemas.openxmlformats.org/presentationml/2006/ole">
            <mc:AlternateContent xmlns:mc="http://schemas.openxmlformats.org/markup-compatibility/2006">
              <mc:Choice xmlns:v="urn:schemas-microsoft-com:vml" Requires="v">
                <p:oleObj spid="_x0000_s52301" name="" r:id="rId1" imgW="3352800" imgH="2524125" progId="Paint.Picture">
                  <p:embed/>
                </p:oleObj>
              </mc:Choice>
              <mc:Fallback>
                <p:oleObj name="" r:id="rId1" imgW="3352800" imgH="2524125" progId="Paint.Picture">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6858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7753"/>
    </mc:Choice>
    <mc:Fallback>
      <p:transition spd="slow" advTm="7753"/>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8E1B904-9B73-4954-AEFB-2F4CFE30B022}" type="slidenum">
              <a:rPr lang="zh-CN" altLang="en-US" sz="1400" smtClean="0"/>
            </a:fld>
            <a:endParaRPr lang="en-US" altLang="zh-CN" sz="1400"/>
          </a:p>
        </p:txBody>
      </p:sp>
      <p:sp>
        <p:nvSpPr>
          <p:cNvPr id="11267" name="Text Box 2"/>
          <p:cNvSpPr txBox="1">
            <a:spLocks noChangeArrowheads="1"/>
          </p:cNvSpPr>
          <p:nvPr/>
        </p:nvSpPr>
        <p:spPr bwMode="auto">
          <a:xfrm>
            <a:off x="304800" y="228600"/>
            <a:ext cx="346761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FF0000"/>
                </a:solidFill>
              </a:rPr>
              <a:t>高介电常数栅介质</a:t>
            </a:r>
            <a:endParaRPr lang="zh-CN" altLang="en-US" dirty="0">
              <a:solidFill>
                <a:srgbClr val="FF0000"/>
              </a:solidFill>
            </a:endParaRPr>
          </a:p>
        </p:txBody>
      </p:sp>
      <p:sp>
        <p:nvSpPr>
          <p:cNvPr id="11268" name="Text Box 3"/>
          <p:cNvSpPr txBox="1">
            <a:spLocks noChangeArrowheads="1"/>
          </p:cNvSpPr>
          <p:nvPr/>
        </p:nvSpPr>
        <p:spPr bwMode="auto">
          <a:xfrm>
            <a:off x="228600" y="914400"/>
            <a:ext cx="4419600" cy="469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t>器件尺寸进入亚0.1微米后，用氧化层作栅的话，其厚度将小于3nm，栅遂穿泄漏电流将无法接受，因此提出高K栅介质，这样与氧化层具有同样电容时，可以有更大的厚度，从而解决栅遂穿电流的问题。</a:t>
            </a:r>
            <a:endParaRPr lang="zh-CN" altLang="en-US" sz="2800"/>
          </a:p>
        </p:txBody>
      </p:sp>
      <p:graphicFrame>
        <p:nvGraphicFramePr>
          <p:cNvPr id="11269" name="Object 4"/>
          <p:cNvGraphicFramePr/>
          <p:nvPr/>
        </p:nvGraphicFramePr>
        <p:xfrm>
          <a:off x="4419600" y="1219200"/>
          <a:ext cx="4714875" cy="4344988"/>
        </p:xfrm>
        <a:graphic>
          <a:graphicData uri="http://schemas.openxmlformats.org/presentationml/2006/ole">
            <mc:AlternateContent xmlns:mc="http://schemas.openxmlformats.org/markup-compatibility/2006">
              <mc:Choice xmlns:v="urn:schemas-microsoft-com:vml" Requires="v">
                <p:oleObj spid="_x0000_s53295" name="" r:id="rId1" imgW="4333875" imgH="4038600" progId="Paint.Picture">
                  <p:embed/>
                </p:oleObj>
              </mc:Choice>
              <mc:Fallback>
                <p:oleObj name="" r:id="rId1" imgW="4333875" imgH="4038600" progId="Paint.Picture">
                  <p:embed/>
                  <p:pic>
                    <p:nvPicPr>
                      <p:cNvPr id="0" name="图片 5329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219200"/>
                        <a:ext cx="4714875" cy="434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墨迹 1"/>
          <p:cNvSpPr/>
          <p:nvPr/>
        </p:nvSpPr>
        <p:spPr bwMode="auto">
          <a:xfrm>
            <a:off x="4638240" y="4479480"/>
            <a:ext cx="478440" cy="64332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68943"/>
    </mc:Choice>
    <mc:Fallback>
      <p:transition spd="slow" advTm="68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467695E-27AD-42FC-A09E-3CC2A89147E2}" type="slidenum">
              <a:rPr lang="zh-CN" altLang="en-US" sz="1400" smtClean="0"/>
            </a:fld>
            <a:endParaRPr lang="en-US" altLang="zh-CN" sz="1400"/>
          </a:p>
        </p:txBody>
      </p:sp>
      <p:pic>
        <p:nvPicPr>
          <p:cNvPr id="13315"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76318" y="533476"/>
            <a:ext cx="8769350" cy="4648200"/>
          </a:xfrm>
          <a:noFill/>
        </p:spPr>
      </p:pic>
      <p:sp>
        <p:nvSpPr>
          <p:cNvPr id="13316" name="Text Box 3"/>
          <p:cNvSpPr txBox="1">
            <a:spLocks noChangeArrowheads="1"/>
          </p:cNvSpPr>
          <p:nvPr/>
        </p:nvSpPr>
        <p:spPr bwMode="auto">
          <a:xfrm>
            <a:off x="304800" y="5486400"/>
            <a:ext cx="48053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0000"/>
                </a:solidFill>
              </a:rPr>
              <a:t>除前二个外，都是金属氧化物</a:t>
            </a:r>
            <a:endParaRPr lang="zh-CN"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274"/>
    </mc:Choice>
    <mc:Fallback>
      <p:transition spd="slow" advTm="127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85860CF-8F10-421F-87DC-A238B8430DE5}" type="slidenum">
              <a:rPr lang="zh-CN" altLang="en-US" sz="1400" smtClean="0"/>
            </a:fld>
            <a:endParaRPr lang="en-US" altLang="zh-CN" sz="1400"/>
          </a:p>
        </p:txBody>
      </p:sp>
      <p:pic>
        <p:nvPicPr>
          <p:cNvPr id="23555" name="Picture 2"/>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762100" y="1676400"/>
            <a:ext cx="5334000" cy="3567113"/>
          </a:xfrm>
          <a:noFill/>
        </p:spPr>
      </p:pic>
      <p:sp>
        <p:nvSpPr>
          <p:cNvPr id="23556" name="Text Box 3"/>
          <p:cNvSpPr txBox="1">
            <a:spLocks noChangeArrowheads="1"/>
          </p:cNvSpPr>
          <p:nvPr/>
        </p:nvSpPr>
        <p:spPr bwMode="auto">
          <a:xfrm>
            <a:off x="6324554" y="2209832"/>
            <a:ext cx="27432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dirty="0"/>
              <a:t>高</a:t>
            </a:r>
            <a:r>
              <a:rPr lang="en-US" altLang="zh-CN" sz="2400" dirty="0"/>
              <a:t>k</a:t>
            </a:r>
            <a:r>
              <a:rPr lang="zh-CN" altLang="en-US" sz="2400" dirty="0"/>
              <a:t>栅厚度提高后，栅控的到达沟道中的电力线减少，而到达源漏的电力线增多，</a:t>
            </a:r>
            <a:r>
              <a:rPr lang="en-US" altLang="zh-CN" sz="2400" dirty="0"/>
              <a:t>K</a:t>
            </a:r>
            <a:r>
              <a:rPr lang="zh-CN" altLang="en-US" sz="2400" dirty="0"/>
              <a:t>越大，这种边缘效应越显著。</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1049"/>
    </mc:Choice>
    <mc:Fallback>
      <p:transition spd="slow" advTm="1049"/>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BFB701-3E4D-465C-ACE5-435E039F5D2D}" type="slidenum">
              <a:rPr lang="zh-CN" altLang="en-US" sz="1400"/>
            </a:fld>
            <a:endParaRPr lang="en-US" altLang="zh-CN" sz="1400"/>
          </a:p>
        </p:txBody>
      </p:sp>
      <p:sp>
        <p:nvSpPr>
          <p:cNvPr id="73731" name="Text Box 2"/>
          <p:cNvSpPr txBox="1">
            <a:spLocks noChangeArrowheads="1"/>
          </p:cNvSpPr>
          <p:nvPr/>
        </p:nvSpPr>
        <p:spPr bwMode="auto">
          <a:xfrm>
            <a:off x="898525" y="341313"/>
            <a:ext cx="48013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dirty="0">
                <a:solidFill>
                  <a:srgbClr val="FF0000"/>
                </a:solidFill>
              </a:rPr>
              <a:t>迁移率退化和速度饱和</a:t>
            </a:r>
            <a:endParaRPr lang="zh-CN" altLang="en-US" sz="3600" dirty="0">
              <a:solidFill>
                <a:srgbClr val="FF0000"/>
              </a:solidFill>
            </a:endParaRPr>
          </a:p>
        </p:txBody>
      </p:sp>
      <p:sp>
        <p:nvSpPr>
          <p:cNvPr id="73732" name="Text Box 3"/>
          <p:cNvSpPr txBox="1">
            <a:spLocks noChangeArrowheads="1"/>
          </p:cNvSpPr>
          <p:nvPr/>
        </p:nvSpPr>
        <p:spPr bwMode="auto">
          <a:xfrm>
            <a:off x="174625" y="2285453"/>
            <a:ext cx="28511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t>2.4.1 </a:t>
            </a:r>
            <a:r>
              <a:rPr lang="zh-CN" altLang="en-US" sz="2800" dirty="0"/>
              <a:t>迁移率退化</a:t>
            </a:r>
            <a:endParaRPr lang="zh-CN" altLang="en-US" sz="2800" dirty="0"/>
          </a:p>
        </p:txBody>
      </p:sp>
      <p:sp>
        <p:nvSpPr>
          <p:cNvPr id="54276" name="Text Box 4"/>
          <p:cNvSpPr txBox="1">
            <a:spLocks noChangeArrowheads="1"/>
          </p:cNvSpPr>
          <p:nvPr/>
        </p:nvSpPr>
        <p:spPr bwMode="auto">
          <a:xfrm>
            <a:off x="155418" y="3195027"/>
            <a:ext cx="3863975"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800" dirty="0"/>
              <a:t>带电中心的库仑散射</a:t>
            </a:r>
            <a:endParaRPr lang="zh-CN" altLang="en-US" sz="2800" dirty="0"/>
          </a:p>
          <a:p>
            <a:pPr eaLnBrk="1" hangingPunct="1">
              <a:spcBef>
                <a:spcPct val="0"/>
              </a:spcBef>
            </a:pPr>
            <a:r>
              <a:rPr lang="zh-CN" altLang="en-US" sz="2800" dirty="0"/>
              <a:t>声子散射</a:t>
            </a:r>
            <a:endParaRPr lang="zh-CN" altLang="en-US" sz="2800" dirty="0"/>
          </a:p>
          <a:p>
            <a:pPr eaLnBrk="1" hangingPunct="1">
              <a:spcBef>
                <a:spcPct val="0"/>
              </a:spcBef>
            </a:pPr>
            <a:r>
              <a:rPr lang="zh-CN" altLang="en-US" sz="2800" dirty="0"/>
              <a:t>表面</a:t>
            </a:r>
            <a:r>
              <a:rPr lang="en-US" altLang="zh-CN" sz="2800" dirty="0"/>
              <a:t>——</a:t>
            </a:r>
            <a:r>
              <a:rPr lang="zh-CN" altLang="en-US" sz="2800" dirty="0"/>
              <a:t>不平整度</a:t>
            </a:r>
            <a:endParaRPr lang="zh-CN" altLang="en-US" sz="2800" dirty="0"/>
          </a:p>
          <a:p>
            <a:pPr eaLnBrk="1" hangingPunct="1">
              <a:spcBef>
                <a:spcPct val="0"/>
              </a:spcBef>
            </a:pPr>
            <a:r>
              <a:rPr lang="zh-CN" altLang="en-US" sz="2800" dirty="0"/>
              <a:t>界面电荷</a:t>
            </a:r>
            <a:endParaRPr lang="zh-CN" altLang="en-US" sz="2800" dirty="0"/>
          </a:p>
          <a:p>
            <a:pPr eaLnBrk="1" hangingPunct="1">
              <a:spcBef>
                <a:spcPct val="0"/>
              </a:spcBef>
            </a:pPr>
            <a:r>
              <a:rPr lang="zh-CN" altLang="en-US" sz="2800" dirty="0"/>
              <a:t>反型载流子本身的散射</a:t>
            </a:r>
            <a:endParaRPr lang="zh-CN" altLang="en-US" sz="2800" dirty="0"/>
          </a:p>
          <a:p>
            <a:pPr eaLnBrk="1" hangingPunct="1">
              <a:spcBef>
                <a:spcPct val="0"/>
              </a:spcBef>
            </a:pPr>
            <a:r>
              <a:rPr lang="zh-CN" altLang="en-US" sz="2800" dirty="0"/>
              <a:t>表面声子散射</a:t>
            </a:r>
            <a:endParaRPr lang="zh-CN" altLang="en-US" sz="2800" dirty="0"/>
          </a:p>
          <a:p>
            <a:pPr eaLnBrk="1" hangingPunct="1">
              <a:spcBef>
                <a:spcPct val="0"/>
              </a:spcBef>
            </a:pPr>
            <a:endParaRPr lang="zh-CN" altLang="en-US" sz="2800" dirty="0"/>
          </a:p>
        </p:txBody>
      </p:sp>
      <p:sp>
        <p:nvSpPr>
          <p:cNvPr id="54277" name="AutoShape 5"/>
          <p:cNvSpPr/>
          <p:nvPr/>
        </p:nvSpPr>
        <p:spPr bwMode="auto">
          <a:xfrm>
            <a:off x="4209893" y="4689137"/>
            <a:ext cx="152400" cy="1219200"/>
          </a:xfrm>
          <a:prstGeom prst="rightBrace">
            <a:avLst>
              <a:gd name="adj1" fmla="val 66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278" name="Text Box 6"/>
          <p:cNvSpPr txBox="1">
            <a:spLocks noChangeArrowheads="1"/>
          </p:cNvSpPr>
          <p:nvPr/>
        </p:nvSpPr>
        <p:spPr bwMode="auto">
          <a:xfrm>
            <a:off x="4552793" y="4822518"/>
            <a:ext cx="3937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与表面电场有关。器件尺寸减小，迁移率退化严重</a:t>
            </a:r>
            <a:endParaRPr lang="zh-CN" altLang="en-US" sz="2400" dirty="0"/>
          </a:p>
        </p:txBody>
      </p:sp>
      <p:sp>
        <p:nvSpPr>
          <p:cNvPr id="2" name="文本框 1"/>
          <p:cNvSpPr txBox="1"/>
          <p:nvPr/>
        </p:nvSpPr>
        <p:spPr>
          <a:xfrm>
            <a:off x="533506" y="1371654"/>
            <a:ext cx="8084264" cy="523220"/>
          </a:xfrm>
          <a:prstGeom prst="rect">
            <a:avLst/>
          </a:prstGeom>
          <a:noFill/>
        </p:spPr>
        <p:txBody>
          <a:bodyPr wrap="none" rtlCol="0">
            <a:spAutoFit/>
          </a:bodyPr>
          <a:lstStyle/>
          <a:p>
            <a:r>
              <a:rPr lang="zh-CN" altLang="en-US" sz="2800" dirty="0"/>
              <a:t>薄氧、重掺杂、高电场</a:t>
            </a:r>
            <a:r>
              <a:rPr lang="en-US" altLang="zh-CN" sz="2800" dirty="0"/>
              <a:t>——</a:t>
            </a:r>
            <a:r>
              <a:rPr lang="zh-CN" altLang="en-US" sz="2800" dirty="0"/>
              <a:t>迁移率退化及速度饱和</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237"/>
    </mc:Choice>
    <mc:Fallback>
      <p:transition spd="slow" advTm="22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矩形 2"/>
          <p:cNvSpPr/>
          <p:nvPr/>
        </p:nvSpPr>
        <p:spPr>
          <a:xfrm>
            <a:off x="181163" y="1219258"/>
            <a:ext cx="8991364" cy="5238422"/>
          </a:xfrm>
          <a:prstGeom prst="rect">
            <a:avLst/>
          </a:prstGeom>
        </p:spPr>
        <p:txBody>
          <a:bodyPr wrap="square">
            <a:spAutoFit/>
          </a:bodyPr>
          <a:lstStyle/>
          <a:p>
            <a:pPr algn="just">
              <a:lnSpc>
                <a:spcPct val="125000"/>
              </a:lnSpc>
            </a:pPr>
            <a:r>
              <a:rPr lang="en-US" altLang="zh-CN" dirty="0" smtClean="0">
                <a:solidFill>
                  <a:srgbClr val="333333"/>
                </a:solidFill>
                <a:latin typeface="黑体" panose="02010609060101010101" pitchFamily="49" charset="-122"/>
                <a:ea typeface="黑体" panose="02010609060101010101" pitchFamily="49" charset="-122"/>
              </a:rPr>
              <a:t>    ITRS</a:t>
            </a:r>
            <a:r>
              <a:rPr lang="zh-CN" altLang="en-US" dirty="0">
                <a:solidFill>
                  <a:srgbClr val="333333"/>
                </a:solidFill>
                <a:latin typeface="黑体" panose="02010609060101010101" pitchFamily="49" charset="-122"/>
                <a:ea typeface="黑体" panose="02010609060101010101" pitchFamily="49" charset="-122"/>
              </a:rPr>
              <a:t>是由欧洲、日本、韩国、台湾、美国五个主要的芯片制造地区发起的。发起组织分别是</a:t>
            </a:r>
            <a:r>
              <a:rPr lang="en-US" altLang="zh-CN" dirty="0">
                <a:solidFill>
                  <a:srgbClr val="333333"/>
                </a:solidFill>
                <a:latin typeface="黑体" panose="02010609060101010101" pitchFamily="49" charset="-122"/>
                <a:ea typeface="黑体" panose="02010609060101010101" pitchFamily="49" charset="-122"/>
              </a:rPr>
              <a:t>European Semiconductor Industry Association (ESIA</a:t>
            </a:r>
            <a:r>
              <a:rPr lang="zh-CN" altLang="en-US" dirty="0">
                <a:solidFill>
                  <a:srgbClr val="333333"/>
                </a:solidFill>
                <a:latin typeface="黑体" panose="02010609060101010101" pitchFamily="49" charset="-122"/>
                <a:ea typeface="黑体" panose="02010609060101010101" pitchFamily="49" charset="-122"/>
              </a:rPr>
              <a:t>，欧洲半导体工业协会</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a:t>
            </a:r>
            <a:r>
              <a:rPr lang="en-US" altLang="zh-CN" dirty="0">
                <a:solidFill>
                  <a:srgbClr val="333333"/>
                </a:solidFill>
                <a:latin typeface="黑体" panose="02010609060101010101" pitchFamily="49" charset="-122"/>
                <a:ea typeface="黑体" panose="02010609060101010101" pitchFamily="49" charset="-122"/>
              </a:rPr>
              <a:t>the Japan Electronics and Information Technology Industries Association (JEITA</a:t>
            </a:r>
            <a:r>
              <a:rPr lang="zh-CN" altLang="en-US" dirty="0">
                <a:solidFill>
                  <a:srgbClr val="333333"/>
                </a:solidFill>
                <a:latin typeface="黑体" panose="02010609060101010101" pitchFamily="49" charset="-122"/>
                <a:ea typeface="黑体" panose="02010609060101010101" pitchFamily="49" charset="-122"/>
              </a:rPr>
              <a:t>，日本电子与信息技术工业协会</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 </a:t>
            </a:r>
            <a:r>
              <a:rPr lang="en-US" altLang="zh-CN" dirty="0">
                <a:solidFill>
                  <a:srgbClr val="333333"/>
                </a:solidFill>
                <a:latin typeface="黑体" panose="02010609060101010101" pitchFamily="49" charset="-122"/>
                <a:ea typeface="黑体" panose="02010609060101010101" pitchFamily="49" charset="-122"/>
              </a:rPr>
              <a:t>the Korean Semiconductor Industry Association (KSIA</a:t>
            </a:r>
            <a:r>
              <a:rPr lang="zh-CN" altLang="en-US" dirty="0">
                <a:solidFill>
                  <a:srgbClr val="333333"/>
                </a:solidFill>
                <a:latin typeface="黑体" panose="02010609060101010101" pitchFamily="49" charset="-122"/>
                <a:ea typeface="黑体" panose="02010609060101010101" pitchFamily="49" charset="-122"/>
              </a:rPr>
              <a:t>，韩国半导体工业协会</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 </a:t>
            </a:r>
            <a:r>
              <a:rPr lang="en-US" altLang="zh-CN" dirty="0">
                <a:solidFill>
                  <a:srgbClr val="333333"/>
                </a:solidFill>
                <a:latin typeface="黑体" panose="02010609060101010101" pitchFamily="49" charset="-122"/>
                <a:ea typeface="黑体" panose="02010609060101010101" pitchFamily="49" charset="-122"/>
              </a:rPr>
              <a:t>the Taiwan Semiconductor Industry Association (TSIA</a:t>
            </a:r>
            <a:r>
              <a:rPr lang="zh-CN" altLang="en-US" dirty="0">
                <a:solidFill>
                  <a:srgbClr val="333333"/>
                </a:solidFill>
                <a:latin typeface="黑体" panose="02010609060101010101" pitchFamily="49" charset="-122"/>
                <a:ea typeface="黑体" panose="02010609060101010101" pitchFamily="49" charset="-122"/>
              </a:rPr>
              <a:t>，台湾半导体工业协会</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和</a:t>
            </a:r>
            <a:r>
              <a:rPr lang="en-US" altLang="zh-CN" dirty="0">
                <a:solidFill>
                  <a:srgbClr val="333333"/>
                </a:solidFill>
                <a:latin typeface="黑体" panose="02010609060101010101" pitchFamily="49" charset="-122"/>
                <a:ea typeface="黑体" panose="02010609060101010101" pitchFamily="49" charset="-122"/>
              </a:rPr>
              <a:t>the </a:t>
            </a:r>
            <a:r>
              <a:rPr lang="en-US" altLang="zh-CN" dirty="0" err="1">
                <a:solidFill>
                  <a:srgbClr val="333333"/>
                </a:solidFill>
                <a:latin typeface="黑体" panose="02010609060101010101" pitchFamily="49" charset="-122"/>
                <a:ea typeface="黑体" panose="02010609060101010101" pitchFamily="49" charset="-122"/>
              </a:rPr>
              <a:t>UnitedStates</a:t>
            </a:r>
            <a:r>
              <a:rPr lang="en-US" altLang="zh-CN" dirty="0">
                <a:solidFill>
                  <a:srgbClr val="333333"/>
                </a:solidFill>
                <a:latin typeface="黑体" panose="02010609060101010101" pitchFamily="49" charset="-122"/>
                <a:ea typeface="黑体" panose="02010609060101010101" pitchFamily="49" charset="-122"/>
              </a:rPr>
              <a:t> Semiconductor Industry Association(SIA</a:t>
            </a:r>
            <a:r>
              <a:rPr lang="zh-CN" altLang="en-US" dirty="0">
                <a:solidFill>
                  <a:srgbClr val="333333"/>
                </a:solidFill>
                <a:latin typeface="黑体" panose="02010609060101010101" pitchFamily="49" charset="-122"/>
                <a:ea typeface="黑体" panose="02010609060101010101" pitchFamily="49" charset="-122"/>
              </a:rPr>
              <a:t>，美国半导体工业联盟</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a:t>
            </a:r>
            <a:r>
              <a:rPr lang="en-US" altLang="zh-CN" dirty="0">
                <a:solidFill>
                  <a:srgbClr val="333333"/>
                </a:solidFill>
                <a:latin typeface="黑体" panose="02010609060101010101" pitchFamily="49" charset="-122"/>
                <a:ea typeface="黑体" panose="02010609060101010101" pitchFamily="49" charset="-122"/>
              </a:rPr>
              <a:t>ITRS</a:t>
            </a:r>
            <a:r>
              <a:rPr lang="zh-CN" altLang="en-US" dirty="0">
                <a:solidFill>
                  <a:srgbClr val="333333"/>
                </a:solidFill>
                <a:latin typeface="黑体" panose="02010609060101010101" pitchFamily="49" charset="-122"/>
                <a:ea typeface="黑体" panose="02010609060101010101" pitchFamily="49" charset="-122"/>
              </a:rPr>
              <a:t>的目的是确保集成电路</a:t>
            </a:r>
            <a:r>
              <a:rPr lang="en-US" altLang="zh-CN" dirty="0">
                <a:solidFill>
                  <a:srgbClr val="333333"/>
                </a:solidFill>
                <a:latin typeface="黑体" panose="02010609060101010101" pitchFamily="49" charset="-122"/>
                <a:ea typeface="黑体" panose="02010609060101010101" pitchFamily="49" charset="-122"/>
              </a:rPr>
              <a:t>(IC)</a:t>
            </a:r>
            <a:r>
              <a:rPr lang="zh-CN" altLang="en-US" dirty="0">
                <a:solidFill>
                  <a:srgbClr val="333333"/>
                </a:solidFill>
                <a:latin typeface="黑体" panose="02010609060101010101" pitchFamily="49" charset="-122"/>
                <a:ea typeface="黑体" panose="02010609060101010101" pitchFamily="49" charset="-122"/>
              </a:rPr>
              <a:t>和使用</a:t>
            </a:r>
            <a:r>
              <a:rPr lang="en-US" altLang="zh-CN" dirty="0">
                <a:solidFill>
                  <a:srgbClr val="333333"/>
                </a:solidFill>
                <a:latin typeface="黑体" panose="02010609060101010101" pitchFamily="49" charset="-122"/>
                <a:ea typeface="黑体" panose="02010609060101010101" pitchFamily="49" charset="-122"/>
              </a:rPr>
              <a:t>IC</a:t>
            </a:r>
            <a:r>
              <a:rPr lang="zh-CN" altLang="en-US" dirty="0">
                <a:solidFill>
                  <a:srgbClr val="333333"/>
                </a:solidFill>
                <a:latin typeface="黑体" panose="02010609060101010101" pitchFamily="49" charset="-122"/>
                <a:ea typeface="黑体" panose="02010609060101010101" pitchFamily="49" charset="-122"/>
              </a:rPr>
              <a:t>的产品在成本效益基础上的性能改进，从而持续半导体产业的健康和成功。</a:t>
            </a:r>
            <a:endParaRPr lang="zh-CN" altLang="en-US" dirty="0">
              <a:solidFill>
                <a:srgbClr val="333333"/>
              </a:solidFill>
              <a:latin typeface="黑体" panose="02010609060101010101" pitchFamily="49" charset="-122"/>
              <a:ea typeface="黑体" panose="02010609060101010101" pitchFamily="49" charset="-122"/>
            </a:endParaRPr>
          </a:p>
          <a:p>
            <a:pPr algn="just">
              <a:lnSpc>
                <a:spcPct val="125000"/>
              </a:lnSpc>
            </a:pPr>
            <a:r>
              <a:rPr lang="zh-CN" altLang="en-US" dirty="0" smtClean="0">
                <a:solidFill>
                  <a:srgbClr val="333333"/>
                </a:solidFill>
                <a:latin typeface="黑体" panose="02010609060101010101" pitchFamily="49" charset="-122"/>
                <a:ea typeface="黑体" panose="02010609060101010101" pitchFamily="49" charset="-122"/>
              </a:rPr>
              <a:t>    通过</a:t>
            </a:r>
            <a:r>
              <a:rPr lang="zh-CN" altLang="en-US" dirty="0">
                <a:solidFill>
                  <a:srgbClr val="333333"/>
                </a:solidFill>
                <a:latin typeface="黑体" panose="02010609060101010101" pitchFamily="49" charset="-122"/>
                <a:ea typeface="黑体" panose="02010609060101010101" pitchFamily="49" charset="-122"/>
              </a:rPr>
              <a:t>全球芯片制造商、设备供应商、研究团体和</a:t>
            </a:r>
            <a:r>
              <a:rPr lang="en-US" altLang="zh-CN" dirty="0">
                <a:solidFill>
                  <a:srgbClr val="333333"/>
                </a:solidFill>
                <a:latin typeface="黑体" panose="02010609060101010101" pitchFamily="49" charset="-122"/>
                <a:ea typeface="黑体" panose="02010609060101010101" pitchFamily="49" charset="-122"/>
              </a:rPr>
              <a:t>consortia</a:t>
            </a:r>
            <a:r>
              <a:rPr lang="zh-CN" altLang="en-US" dirty="0">
                <a:solidFill>
                  <a:srgbClr val="333333"/>
                </a:solidFill>
                <a:latin typeface="黑体" panose="02010609060101010101" pitchFamily="49" charset="-122"/>
                <a:ea typeface="黑体" panose="02010609060101010101" pitchFamily="49" charset="-122"/>
              </a:rPr>
              <a:t>的协作努力，路线图团队识别关键的挑战，鼓励创新解决方案，并欢迎来自半导体团体的分享。这些团队同时还参与了其他具有战略意义的路标的研究，例如电子学和纳米技术，所以</a:t>
            </a:r>
            <a:r>
              <a:rPr lang="en-US" altLang="zh-CN" dirty="0">
                <a:solidFill>
                  <a:srgbClr val="333333"/>
                </a:solidFill>
                <a:latin typeface="黑体" panose="02010609060101010101" pitchFamily="49" charset="-122"/>
                <a:ea typeface="黑体" panose="02010609060101010101" pitchFamily="49" charset="-122"/>
              </a:rPr>
              <a:t>ITRS</a:t>
            </a:r>
            <a:r>
              <a:rPr lang="zh-CN" altLang="en-US" dirty="0">
                <a:solidFill>
                  <a:srgbClr val="333333"/>
                </a:solidFill>
                <a:latin typeface="黑体" panose="02010609060101010101" pitchFamily="49" charset="-122"/>
                <a:ea typeface="黑体" panose="02010609060101010101" pitchFamily="49" charset="-122"/>
              </a:rPr>
              <a:t>能够很好的理解对于基本研究能力和产品潜力的需求谱图。</a:t>
            </a:r>
            <a:endParaRPr lang="zh-CN" altLang="en-US" dirty="0">
              <a:solidFill>
                <a:srgbClr val="333333"/>
              </a:solidFill>
              <a:latin typeface="黑体" panose="02010609060101010101" pitchFamily="49" charset="-122"/>
              <a:ea typeface="黑体" panose="02010609060101010101" pitchFamily="49" charset="-122"/>
            </a:endParaRPr>
          </a:p>
          <a:p>
            <a:pPr algn="just">
              <a:lnSpc>
                <a:spcPct val="125000"/>
              </a:lnSpc>
            </a:pPr>
            <a:r>
              <a:rPr lang="en-US" altLang="zh-CN" dirty="0" smtClean="0">
                <a:solidFill>
                  <a:srgbClr val="333333"/>
                </a:solidFill>
                <a:latin typeface="黑体" panose="02010609060101010101" pitchFamily="49" charset="-122"/>
                <a:ea typeface="黑体" panose="02010609060101010101" pitchFamily="49" charset="-122"/>
              </a:rPr>
              <a:t>    ITRS</a:t>
            </a:r>
            <a:r>
              <a:rPr lang="zh-CN" altLang="en-US" dirty="0">
                <a:solidFill>
                  <a:srgbClr val="333333"/>
                </a:solidFill>
                <a:latin typeface="黑体" panose="02010609060101010101" pitchFamily="49" charset="-122"/>
                <a:ea typeface="黑体" panose="02010609060101010101" pitchFamily="49" charset="-122"/>
              </a:rPr>
              <a:t>会议每年举办来进行公开回顾和评论，通常是夏天在美国，冬天在亚洲。有时候也包括春天在欧洲举办的公开会议。</a:t>
            </a:r>
            <a:r>
              <a:rPr lang="en-US" altLang="zh-CN" dirty="0">
                <a:solidFill>
                  <a:srgbClr val="333333"/>
                </a:solidFill>
                <a:latin typeface="黑体" panose="02010609060101010101" pitchFamily="49" charset="-122"/>
                <a:ea typeface="黑体" panose="02010609060101010101" pitchFamily="49" charset="-122"/>
              </a:rPr>
              <a:t>ITRS</a:t>
            </a:r>
            <a:r>
              <a:rPr lang="zh-CN" altLang="en-US" dirty="0">
                <a:solidFill>
                  <a:srgbClr val="333333"/>
                </a:solidFill>
                <a:latin typeface="黑体" panose="02010609060101010101" pitchFamily="49" charset="-122"/>
                <a:ea typeface="黑体" panose="02010609060101010101" pitchFamily="49" charset="-122"/>
              </a:rPr>
              <a:t>与其他网络组织和虚拟会议合作，以扩展</a:t>
            </a:r>
            <a:r>
              <a:rPr lang="en-US" altLang="zh-CN" dirty="0">
                <a:solidFill>
                  <a:srgbClr val="333333"/>
                </a:solidFill>
                <a:latin typeface="黑体" panose="02010609060101010101" pitchFamily="49" charset="-122"/>
                <a:ea typeface="黑体" panose="02010609060101010101" pitchFamily="49" charset="-122"/>
              </a:rPr>
              <a:t>ITRS</a:t>
            </a:r>
            <a:r>
              <a:rPr lang="zh-CN" altLang="en-US" dirty="0">
                <a:solidFill>
                  <a:srgbClr val="333333"/>
                </a:solidFill>
                <a:latin typeface="黑体" panose="02010609060101010101" pitchFamily="49" charset="-122"/>
                <a:ea typeface="黑体" panose="02010609060101010101" pitchFamily="49" charset="-122"/>
              </a:rPr>
              <a:t>的在线出席，并创造其他更多的参与机会。</a:t>
            </a:r>
            <a:endParaRPr lang="zh-CN" altLang="en-US" b="0" i="0" dirty="0">
              <a:solidFill>
                <a:srgbClr val="333333"/>
              </a:solidFill>
              <a:effectLst/>
              <a:latin typeface="黑体" panose="02010609060101010101" pitchFamily="49" charset="-122"/>
              <a:ea typeface="黑体" panose="02010609060101010101" pitchFamily="49" charset="-122"/>
            </a:endParaRPr>
          </a:p>
        </p:txBody>
      </p:sp>
      <p:sp>
        <p:nvSpPr>
          <p:cNvPr id="4" name="矩形 4"/>
          <p:cNvSpPr>
            <a:spLocks noChangeArrowheads="1"/>
          </p:cNvSpPr>
          <p:nvPr/>
        </p:nvSpPr>
        <p:spPr bwMode="auto">
          <a:xfrm>
            <a:off x="0" y="306058"/>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smtClean="0">
                <a:solidFill>
                  <a:srgbClr val="FF0000"/>
                </a:solidFill>
              </a:rPr>
              <a:t>ITRS—</a:t>
            </a:r>
            <a:r>
              <a:rPr lang="en-US" altLang="zh-CN" dirty="0" smtClean="0">
                <a:solidFill>
                  <a:srgbClr val="000000"/>
                </a:solidFill>
              </a:rPr>
              <a:t> </a:t>
            </a:r>
            <a:r>
              <a:rPr lang="en-US" altLang="zh-CN" sz="2400" dirty="0">
                <a:solidFill>
                  <a:srgbClr val="FF0000"/>
                </a:solidFill>
              </a:rPr>
              <a:t>International Technology Roadmap for </a:t>
            </a:r>
            <a:r>
              <a:rPr lang="en-US" altLang="zh-CN" sz="2400" dirty="0" smtClean="0">
                <a:solidFill>
                  <a:srgbClr val="FF0000"/>
                </a:solidFill>
              </a:rPr>
              <a:t>Semiconductors </a:t>
            </a:r>
            <a:endParaRPr lang="en-US" altLang="zh-CN" sz="2400"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724BEB2-6CEB-4539-A3FD-F5629DACD58F}" type="slidenum">
              <a:rPr lang="zh-CN" altLang="en-US" sz="1400"/>
            </a:fld>
            <a:endParaRPr lang="en-US" altLang="zh-CN" sz="1400"/>
          </a:p>
        </p:txBody>
      </p:sp>
      <p:sp>
        <p:nvSpPr>
          <p:cNvPr id="74755" name="Rectangle 2"/>
          <p:cNvSpPr>
            <a:spLocks noGrp="1" noChangeArrowheads="1"/>
          </p:cNvSpPr>
          <p:nvPr>
            <p:ph type="body" sz="half" idx="1"/>
          </p:nvPr>
        </p:nvSpPr>
        <p:spPr>
          <a:xfrm>
            <a:off x="76200" y="152400"/>
            <a:ext cx="6629400" cy="4527550"/>
          </a:xfrm>
        </p:spPr>
        <p:txBody>
          <a:bodyPr/>
          <a:lstStyle/>
          <a:p>
            <a:pPr eaLnBrk="1" hangingPunct="1">
              <a:lnSpc>
                <a:spcPct val="80000"/>
              </a:lnSpc>
            </a:pPr>
            <a:r>
              <a:rPr lang="zh-CN" altLang="zh-CN"/>
              <a:t>考虑三种主要的散射机制</a:t>
            </a:r>
            <a:endParaRPr lang="zh-CN" altLang="zh-CN"/>
          </a:p>
          <a:p>
            <a:pPr lvl="1" eaLnBrk="1" hangingPunct="1">
              <a:lnSpc>
                <a:spcPct val="80000"/>
              </a:lnSpc>
            </a:pPr>
            <a:endParaRPr lang="zh-CN" altLang="zh-CN" sz="2700"/>
          </a:p>
          <a:p>
            <a:pPr lvl="1" eaLnBrk="1" hangingPunct="1">
              <a:lnSpc>
                <a:spcPct val="80000"/>
              </a:lnSpc>
            </a:pPr>
            <a:r>
              <a:rPr lang="zh-CN" altLang="zh-CN" sz="2700"/>
              <a:t>声子散射</a:t>
            </a:r>
            <a:endParaRPr lang="zh-CN" altLang="zh-CN" sz="2700"/>
          </a:p>
          <a:p>
            <a:pPr lvl="1" eaLnBrk="1" hangingPunct="1">
              <a:lnSpc>
                <a:spcPct val="80000"/>
              </a:lnSpc>
            </a:pPr>
            <a:r>
              <a:rPr lang="zh-CN" altLang="zh-CN" sz="2700"/>
              <a:t>表面散射</a:t>
            </a:r>
            <a:endParaRPr lang="zh-CN" altLang="zh-CN" sz="2700"/>
          </a:p>
          <a:p>
            <a:pPr lvl="1" eaLnBrk="1" hangingPunct="1">
              <a:lnSpc>
                <a:spcPct val="80000"/>
              </a:lnSpc>
            </a:pPr>
            <a:r>
              <a:rPr lang="zh-CN" altLang="zh-CN" sz="2700"/>
              <a:t>库仑散射</a:t>
            </a:r>
            <a:endParaRPr lang="zh-CN" altLang="zh-CN" sz="2700"/>
          </a:p>
          <a:p>
            <a:pPr eaLnBrk="1" hangingPunct="1">
              <a:lnSpc>
                <a:spcPct val="80000"/>
              </a:lnSpc>
              <a:buFontTx/>
              <a:buNone/>
            </a:pPr>
            <a:endParaRPr lang="zh-CN" altLang="zh-CN"/>
          </a:p>
        </p:txBody>
      </p:sp>
      <p:pic>
        <p:nvPicPr>
          <p:cNvPr id="74756" name="Picture 3"/>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762000" y="2667000"/>
            <a:ext cx="8112125" cy="915988"/>
          </a:xfrm>
          <a:noFill/>
        </p:spPr>
      </p:pic>
      <p:sp>
        <p:nvSpPr>
          <p:cNvPr id="74757" name="Text Box 4"/>
          <p:cNvSpPr txBox="1">
            <a:spLocks noChangeArrowheads="1"/>
          </p:cNvSpPr>
          <p:nvPr/>
        </p:nvSpPr>
        <p:spPr bwMode="auto">
          <a:xfrm>
            <a:off x="3276600" y="1219200"/>
            <a:ext cx="5718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受沟道区掺杂浓度、反型载流子密度、垂直表面电场、温度等影响</a:t>
            </a:r>
            <a:endParaRPr lang="zh-CN" altLang="en-US" sz="2000"/>
          </a:p>
        </p:txBody>
      </p:sp>
      <p:pic>
        <p:nvPicPr>
          <p:cNvPr id="74758" name="Picture 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52400" y="4724400"/>
            <a:ext cx="8764588" cy="915988"/>
          </a:xfrm>
          <a:noFill/>
        </p:spPr>
      </p:pic>
      <p:sp>
        <p:nvSpPr>
          <p:cNvPr id="74759" name="Text Box 6"/>
          <p:cNvSpPr txBox="1">
            <a:spLocks noChangeArrowheads="1"/>
          </p:cNvSpPr>
          <p:nvPr/>
        </p:nvSpPr>
        <p:spPr bwMode="auto">
          <a:xfrm>
            <a:off x="360363" y="3743325"/>
            <a:ext cx="2316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表面有效电场</a:t>
            </a:r>
            <a:endParaRPr lang="zh-CN" altLang="en-US" sz="2800"/>
          </a:p>
        </p:txBody>
      </p:sp>
      <p:sp>
        <p:nvSpPr>
          <p:cNvPr id="74760" name="Text Box 7"/>
          <p:cNvSpPr txBox="1">
            <a:spLocks noChangeArrowheads="1"/>
          </p:cNvSpPr>
          <p:nvPr/>
        </p:nvSpPr>
        <p:spPr bwMode="auto">
          <a:xfrm>
            <a:off x="533400" y="5822950"/>
            <a:ext cx="505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忽略了耗尽层沿沟道方向的不均匀性</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advTm="1139"/>
    </mc:Choice>
    <mc:Fallback>
      <p:transition spd="slow" advTm="1139"/>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6C9CAE-CE24-450C-847A-C73043591B2B}" type="slidenum">
              <a:rPr lang="zh-CN" altLang="en-US" sz="1400"/>
            </a:fld>
            <a:endParaRPr lang="en-US" altLang="zh-CN" sz="1400"/>
          </a:p>
        </p:txBody>
      </p:sp>
      <p:pic>
        <p:nvPicPr>
          <p:cNvPr id="78851" name="Picture 2" descr="2011-09-09 1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85800" y="76200"/>
            <a:ext cx="7467600" cy="4876800"/>
          </a:xfrm>
        </p:spPr>
      </p:pic>
      <p:sp>
        <p:nvSpPr>
          <p:cNvPr id="78852" name="Text Box 3"/>
          <p:cNvSpPr txBox="1">
            <a:spLocks noChangeArrowheads="1"/>
          </p:cNvSpPr>
          <p:nvPr/>
        </p:nvSpPr>
        <p:spPr bwMode="auto">
          <a:xfrm>
            <a:off x="793750" y="5113338"/>
            <a:ext cx="8718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低电场下，库仑散射为主，与掺杂浓度有关。</a:t>
            </a:r>
            <a:endParaRPr lang="zh-CN" altLang="en-US" sz="2400"/>
          </a:p>
          <a:p>
            <a:pPr eaLnBrk="1" hangingPunct="1">
              <a:spcBef>
                <a:spcPct val="0"/>
              </a:spcBef>
              <a:buFontTx/>
              <a:buNone/>
            </a:pPr>
            <a:r>
              <a:rPr lang="zh-CN" altLang="en-US" sz="2400"/>
              <a:t>高场下，以声子散射和表面散射为主，与掺杂浓度无关。</a:t>
            </a:r>
            <a:endParaRPr lang="zh-CN" altLang="en-US" sz="2400"/>
          </a:p>
          <a:p>
            <a:pPr eaLnBrk="1" hangingPunct="1">
              <a:spcBef>
                <a:spcPct val="0"/>
              </a:spcBef>
              <a:buFontTx/>
              <a:buNone/>
            </a:pPr>
            <a:r>
              <a:rPr lang="zh-CN" altLang="en-US" sz="2400"/>
              <a:t>低温下，以库仑散射为主。</a:t>
            </a:r>
            <a:endParaRPr lang="zh-CN" altLang="en-US" sz="2400"/>
          </a:p>
          <a:p>
            <a:pPr eaLnBrk="1" hangingPunct="1">
              <a:spcBef>
                <a:spcPct val="0"/>
              </a:spcBef>
              <a:buFontTx/>
              <a:buNone/>
            </a:pPr>
            <a:r>
              <a:rPr lang="zh-CN" altLang="en-US" sz="2400"/>
              <a:t>掺杂浓度越低，声子散射和表面散射发生作用的表面电场越小。</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advTm="903"/>
    </mc:Choice>
    <mc:Fallback>
      <p:transition spd="slow" advTm="903"/>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F0574E4-65D4-450D-96B9-D46A80A6A363}" type="slidenum">
              <a:rPr lang="zh-CN" altLang="en-US" sz="1400"/>
            </a:fld>
            <a:endParaRPr lang="en-US" altLang="zh-CN" sz="1400"/>
          </a:p>
        </p:txBody>
      </p:sp>
      <p:pic>
        <p:nvPicPr>
          <p:cNvPr id="79875" name="Picture 2" descr="2011-09-09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0"/>
            <a:ext cx="696912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3"/>
          <p:cNvSpPr txBox="1">
            <a:spLocks noChangeArrowheads="1"/>
          </p:cNvSpPr>
          <p:nvPr/>
        </p:nvSpPr>
        <p:spPr bwMode="auto">
          <a:xfrm>
            <a:off x="1143000" y="5410200"/>
            <a:ext cx="6180138"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a:t>高场下E&lt;5×10</a:t>
            </a:r>
            <a:r>
              <a:rPr lang="zh-CN" altLang="en-US" sz="2400" baseline="30000"/>
              <a:t>5</a:t>
            </a:r>
            <a:r>
              <a:rPr lang="zh-CN" altLang="en-US" sz="2400"/>
              <a:t>，声子散射为主，E</a:t>
            </a:r>
            <a:r>
              <a:rPr lang="zh-CN" altLang="en-US" sz="2400" baseline="30000"/>
              <a:t>-1/3</a:t>
            </a:r>
            <a:endParaRPr lang="zh-CN" altLang="en-US" sz="2400" baseline="30000"/>
          </a:p>
          <a:p>
            <a:pPr eaLnBrk="1" hangingPunct="1">
              <a:lnSpc>
                <a:spcPct val="120000"/>
              </a:lnSpc>
              <a:spcBef>
                <a:spcPct val="0"/>
              </a:spcBef>
              <a:buFontTx/>
              <a:buNone/>
            </a:pPr>
            <a:r>
              <a:rPr lang="zh-CN" altLang="en-US" sz="2400"/>
              <a:t>电场进一步提高，E&gt;10</a:t>
            </a:r>
            <a:r>
              <a:rPr lang="zh-CN" altLang="en-US" sz="2400" baseline="30000"/>
              <a:t>6</a:t>
            </a:r>
            <a:r>
              <a:rPr lang="zh-CN" altLang="en-US" sz="2400"/>
              <a:t>,转为表面散射，E</a:t>
            </a:r>
            <a:r>
              <a:rPr lang="zh-CN" altLang="en-US" sz="2400" baseline="30000"/>
              <a:t>－2</a:t>
            </a:r>
            <a:endParaRPr lang="zh-CN" altLang="en-US" sz="2400" baseline="30000"/>
          </a:p>
        </p:txBody>
      </p:sp>
    </p:spTree>
  </p:cSld>
  <p:clrMapOvr>
    <a:masterClrMapping/>
  </p:clrMapOvr>
  <mc:AlternateContent xmlns:mc="http://schemas.openxmlformats.org/markup-compatibility/2006">
    <mc:Choice xmlns:p14="http://schemas.microsoft.com/office/powerpoint/2010/main" Requires="p14">
      <p:transition spd="slow" p14:dur="2000" advTm="672"/>
    </mc:Choice>
    <mc:Fallback>
      <p:transition spd="slow" advTm="672"/>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21C0FB8-5A54-45F6-AC21-680C76DD770C}" type="slidenum">
              <a:rPr lang="zh-CN" altLang="en-US" smtClean="0"/>
            </a:fld>
            <a:endParaRPr lang="en-US" altLang="zh-CN"/>
          </a:p>
        </p:txBody>
      </p:sp>
      <p:pic>
        <p:nvPicPr>
          <p:cNvPr id="5" name="图片 4"/>
          <p:cNvPicPr>
            <a:picLocks noChangeAspect="1"/>
          </p:cNvPicPr>
          <p:nvPr/>
        </p:nvPicPr>
        <p:blipFill>
          <a:blip r:embed="rId1"/>
          <a:stretch>
            <a:fillRect/>
          </a:stretch>
        </p:blipFill>
        <p:spPr>
          <a:xfrm>
            <a:off x="20244" y="609674"/>
            <a:ext cx="8967405" cy="42242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2"/>
    </mc:Choice>
    <mc:Fallback>
      <p:transition spd="slow" advTm="992"/>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430E81E-6382-47E8-ADBA-15960D616D64}" type="slidenum">
              <a:rPr lang="zh-CN" altLang="en-US" sz="1400"/>
            </a:fld>
            <a:endParaRPr lang="en-US" altLang="zh-CN" sz="1400"/>
          </a:p>
        </p:txBody>
      </p:sp>
      <p:sp>
        <p:nvSpPr>
          <p:cNvPr id="92163" name="Rectangle 2"/>
          <p:cNvSpPr>
            <a:spLocks noGrp="1" noChangeArrowheads="1"/>
          </p:cNvSpPr>
          <p:nvPr>
            <p:ph type="body" idx="1"/>
          </p:nvPr>
        </p:nvSpPr>
        <p:spPr/>
        <p:txBody>
          <a:bodyPr/>
          <a:lstStyle/>
          <a:p>
            <a:pPr eaLnBrk="1" hangingPunct="1">
              <a:lnSpc>
                <a:spcPct val="90000"/>
              </a:lnSpc>
            </a:pPr>
            <a:r>
              <a:rPr lang="zh-CN" altLang="en-US" sz="2800" dirty="0"/>
              <a:t>沟道长度小于</a:t>
            </a:r>
            <a:r>
              <a:rPr lang="en-US" altLang="zh-CN" sz="2800" dirty="0"/>
              <a:t>0.1</a:t>
            </a:r>
            <a:r>
              <a:rPr lang="en-US" altLang="zh-CN" sz="2800" dirty="0">
                <a:sym typeface="Symbol" panose="05050102010706020507" pitchFamily="18" charset="2"/>
              </a:rPr>
              <a:t>m</a:t>
            </a:r>
            <a:r>
              <a:rPr lang="zh-CN" altLang="en-US" sz="2800" dirty="0">
                <a:sym typeface="Symbol" panose="05050102010706020507" pitchFamily="18" charset="2"/>
              </a:rPr>
              <a:t>，沟道内杂质原子总数只有几十个到上百个。这样少量的杂质数目，其数量的相对涨落将可能达到百分之几十。</a:t>
            </a:r>
            <a:endParaRPr lang="zh-CN" altLang="en-US" sz="2800" dirty="0">
              <a:sym typeface="Symbol" panose="05050102010706020507" pitchFamily="18" charset="2"/>
            </a:endParaRPr>
          </a:p>
          <a:p>
            <a:pPr eaLnBrk="1" hangingPunct="1">
              <a:lnSpc>
                <a:spcPct val="90000"/>
              </a:lnSpc>
            </a:pPr>
            <a:r>
              <a:rPr lang="zh-CN" altLang="en-US" sz="2800" dirty="0">
                <a:sym typeface="Symbol" panose="05050102010706020507" pitchFamily="18" charset="2"/>
              </a:rPr>
              <a:t>离子注入和扩散等工艺的随机本质，沟道区内的杂质原子不是理想的连续均匀的分布，微观是分立的、随机分布。</a:t>
            </a:r>
            <a:endParaRPr lang="zh-CN" altLang="en-US" sz="2800" dirty="0">
              <a:sym typeface="Symbol" panose="05050102010706020507" pitchFamily="18" charset="2"/>
            </a:endParaRPr>
          </a:p>
          <a:p>
            <a:pPr eaLnBrk="1" hangingPunct="1">
              <a:lnSpc>
                <a:spcPct val="90000"/>
              </a:lnSpc>
            </a:pPr>
            <a:r>
              <a:rPr lang="zh-CN" altLang="en-US" sz="2800" dirty="0">
                <a:sym typeface="Symbol" panose="05050102010706020507" pitchFamily="18" charset="2"/>
              </a:rPr>
              <a:t>杂质随机分布会引起杂质浓度有关的器件参数发生变化，特别是引起器件阈值电压的离散。</a:t>
            </a:r>
            <a:endParaRPr lang="zh-CN" altLang="en-US" sz="2800" dirty="0">
              <a:sym typeface="Symbol" panose="05050102010706020507" pitchFamily="18" charset="2"/>
            </a:endParaRPr>
          </a:p>
          <a:p>
            <a:pPr eaLnBrk="1" hangingPunct="1">
              <a:lnSpc>
                <a:spcPct val="90000"/>
              </a:lnSpc>
            </a:pPr>
            <a:r>
              <a:rPr lang="zh-CN" altLang="en-US" sz="2800" dirty="0">
                <a:sym typeface="Symbol" panose="05050102010706020507" pitchFamily="18" charset="2"/>
              </a:rPr>
              <a:t>杂质随机分布成为</a:t>
            </a:r>
            <a:r>
              <a:rPr lang="en-US" altLang="zh-CN" sz="2800" dirty="0">
                <a:sym typeface="Symbol" panose="05050102010706020507" pitchFamily="18" charset="2"/>
              </a:rPr>
              <a:t>MOS</a:t>
            </a:r>
            <a:r>
              <a:rPr lang="zh-CN" altLang="en-US" sz="2800" dirty="0">
                <a:sym typeface="Symbol" panose="05050102010706020507" pitchFamily="18" charset="2"/>
              </a:rPr>
              <a:t>器件小型化的一个基本限制，这在</a:t>
            </a:r>
            <a:r>
              <a:rPr lang="en-US" altLang="zh-CN" sz="2800" dirty="0">
                <a:sym typeface="Symbol" panose="05050102010706020507" pitchFamily="18" charset="2"/>
              </a:rPr>
              <a:t>70</a:t>
            </a:r>
            <a:r>
              <a:rPr lang="zh-CN" altLang="en-US" sz="2800" dirty="0">
                <a:sym typeface="Symbol" panose="05050102010706020507" pitchFamily="18" charset="2"/>
              </a:rPr>
              <a:t>年代就已经有人提出来了。</a:t>
            </a:r>
            <a:endParaRPr lang="zh-CN" altLang="en-US" sz="2800" dirty="0">
              <a:sym typeface="Symbol" panose="05050102010706020507" pitchFamily="18" charset="2"/>
            </a:endParaRPr>
          </a:p>
          <a:p>
            <a:pPr eaLnBrk="1" hangingPunct="1">
              <a:lnSpc>
                <a:spcPct val="90000"/>
              </a:lnSpc>
            </a:pPr>
            <a:endParaRPr lang="zh-CN" altLang="en-US" sz="2800" dirty="0">
              <a:sym typeface="Symbol" panose="05050102010706020507" pitchFamily="18" charset="2"/>
            </a:endParaRPr>
          </a:p>
        </p:txBody>
      </p:sp>
      <p:sp>
        <p:nvSpPr>
          <p:cNvPr id="92164" name="Rectangle 3"/>
          <p:cNvSpPr>
            <a:spLocks noGrp="1" noChangeArrowheads="1"/>
          </p:cNvSpPr>
          <p:nvPr>
            <p:ph type="title"/>
          </p:nvPr>
        </p:nvSpPr>
        <p:spPr>
          <a:noFill/>
        </p:spPr>
        <p:txBody>
          <a:bodyPr/>
          <a:lstStyle/>
          <a:p>
            <a:pPr eaLnBrk="1" hangingPunct="1"/>
            <a:r>
              <a:rPr lang="zh-CN" altLang="zh-CN">
                <a:solidFill>
                  <a:srgbClr val="FF0000"/>
                </a:solidFill>
              </a:rPr>
              <a:t>2.5 杂质</a:t>
            </a:r>
            <a:r>
              <a:rPr lang="zh-CN" altLang="zh-CN" dirty="0">
                <a:solidFill>
                  <a:srgbClr val="FF0000"/>
                </a:solidFill>
              </a:rPr>
              <a:t>随机分布的影响</a:t>
            </a:r>
            <a:endParaRPr lang="zh-CN" altLang="zh-CN"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70377"/>
    </mc:Choice>
    <mc:Fallback>
      <p:transition spd="slow" advTm="70377"/>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004FF5D-2490-46D8-94C3-FE0BD34CFDC6}" type="slidenum">
              <a:rPr lang="zh-CN" altLang="en-US" sz="1400"/>
            </a:fld>
            <a:endParaRPr lang="en-US" altLang="zh-CN" sz="1400"/>
          </a:p>
        </p:txBody>
      </p:sp>
      <p:sp>
        <p:nvSpPr>
          <p:cNvPr id="93187" name="Rectangle 2"/>
          <p:cNvSpPr>
            <a:spLocks noGrp="1" noChangeArrowheads="1"/>
          </p:cNvSpPr>
          <p:nvPr>
            <p:ph type="title"/>
          </p:nvPr>
        </p:nvSpPr>
        <p:spPr/>
        <p:txBody>
          <a:bodyPr/>
          <a:lstStyle/>
          <a:p>
            <a:pPr eaLnBrk="1" hangingPunct="1"/>
            <a:r>
              <a:rPr lang="zh-CN" altLang="zh-CN" sz="4000" b="1">
                <a:solidFill>
                  <a:srgbClr val="FF0000"/>
                </a:solidFill>
              </a:rPr>
              <a:t>实验研究杂质随机分布对阈值电压的影响</a:t>
            </a:r>
            <a:endParaRPr lang="zh-CN" altLang="zh-CN" sz="4000" b="1">
              <a:solidFill>
                <a:srgbClr val="FF0000"/>
              </a:solidFill>
            </a:endParaRPr>
          </a:p>
        </p:txBody>
      </p:sp>
      <p:sp>
        <p:nvSpPr>
          <p:cNvPr id="93188" name="Rectangle 3"/>
          <p:cNvSpPr>
            <a:spLocks noGrp="1" noChangeArrowheads="1"/>
          </p:cNvSpPr>
          <p:nvPr>
            <p:ph type="body" idx="1"/>
          </p:nvPr>
        </p:nvSpPr>
        <p:spPr>
          <a:xfrm>
            <a:off x="457200" y="1600200"/>
            <a:ext cx="8229600" cy="4116388"/>
          </a:xfrm>
        </p:spPr>
        <p:txBody>
          <a:bodyPr/>
          <a:lstStyle/>
          <a:p>
            <a:pPr eaLnBrk="1" hangingPunct="1"/>
            <a:r>
              <a:rPr lang="en-US" altLang="zh-CN"/>
              <a:t>0.7mm</a:t>
            </a:r>
            <a:r>
              <a:rPr lang="en-US" altLang="zh-CN" baseline="30000"/>
              <a:t>2</a:t>
            </a:r>
            <a:r>
              <a:rPr lang="zh-CN" altLang="en-US"/>
              <a:t>内制备</a:t>
            </a:r>
            <a:r>
              <a:rPr lang="en-US" altLang="zh-CN"/>
              <a:t>NMOSFET</a:t>
            </a:r>
            <a:r>
              <a:rPr lang="zh-CN" altLang="en-US"/>
              <a:t>阵列。</a:t>
            </a:r>
            <a:endParaRPr lang="zh-CN" altLang="en-US"/>
          </a:p>
          <a:p>
            <a:pPr lvl="1" eaLnBrk="1" hangingPunct="1"/>
            <a:r>
              <a:rPr lang="zh-CN" altLang="en-US"/>
              <a:t>忽略栅氧厚度、沟道长度、沟道宽度的变化</a:t>
            </a:r>
            <a:endParaRPr lang="zh-CN" altLang="en-US"/>
          </a:p>
          <a:p>
            <a:pPr eaLnBrk="1" hangingPunct="1"/>
            <a:endParaRPr lang="zh-CN" altLang="en-US"/>
          </a:p>
          <a:p>
            <a:pPr eaLnBrk="1" hangingPunct="1"/>
            <a:r>
              <a:rPr lang="zh-CN" altLang="en-US"/>
              <a:t>沟道长度</a:t>
            </a:r>
            <a:r>
              <a:rPr lang="en-US" altLang="zh-CN"/>
              <a:t>0.7</a:t>
            </a:r>
            <a:r>
              <a:rPr lang="zh-CN" altLang="en-US"/>
              <a:t>，</a:t>
            </a:r>
            <a:r>
              <a:rPr lang="en-US" altLang="zh-CN"/>
              <a:t>0.5</a:t>
            </a:r>
            <a:r>
              <a:rPr lang="zh-CN" altLang="en-US"/>
              <a:t>，</a:t>
            </a:r>
            <a:r>
              <a:rPr lang="en-US" altLang="zh-CN"/>
              <a:t>0.3</a:t>
            </a:r>
            <a:r>
              <a:rPr lang="en-US" altLang="zh-CN">
                <a:sym typeface="Symbol" panose="05050102010706020507" pitchFamily="18" charset="2"/>
              </a:rPr>
              <a:t>m</a:t>
            </a:r>
            <a:r>
              <a:rPr lang="zh-CN" altLang="en-US">
                <a:sym typeface="Symbol" panose="05050102010706020507" pitchFamily="18" charset="2"/>
              </a:rPr>
              <a:t>；沟道宽度</a:t>
            </a:r>
            <a:r>
              <a:rPr lang="en-US" altLang="zh-CN">
                <a:sym typeface="Symbol" panose="05050102010706020507" pitchFamily="18" charset="2"/>
              </a:rPr>
              <a:t>1m</a:t>
            </a:r>
            <a:r>
              <a:rPr lang="zh-CN" altLang="en-US">
                <a:sym typeface="Symbol" panose="05050102010706020507" pitchFamily="18" charset="2"/>
              </a:rPr>
              <a:t>，栅氧</a:t>
            </a:r>
            <a:r>
              <a:rPr lang="en-US" altLang="zh-CN">
                <a:sym typeface="Symbol" panose="05050102010706020507" pitchFamily="18" charset="2"/>
              </a:rPr>
              <a:t>11nm</a:t>
            </a:r>
            <a:r>
              <a:rPr lang="zh-CN" altLang="en-US">
                <a:sym typeface="Symbol" panose="05050102010706020507" pitchFamily="18" charset="2"/>
              </a:rPr>
              <a:t>，衬底掺杂</a:t>
            </a:r>
            <a:r>
              <a:rPr lang="en-US" altLang="zh-CN">
                <a:latin typeface="宋体" panose="02010600030101010101" pitchFamily="2" charset="-122"/>
                <a:sym typeface="Symbol" panose="05050102010706020507" pitchFamily="18" charset="2"/>
              </a:rPr>
              <a:t>4.310</a:t>
            </a:r>
            <a:r>
              <a:rPr lang="en-US" altLang="zh-CN" baseline="30000">
                <a:latin typeface="宋体" panose="02010600030101010101" pitchFamily="2" charset="-122"/>
                <a:sym typeface="Symbol" panose="05050102010706020507" pitchFamily="18" charset="2"/>
              </a:rPr>
              <a:t>16</a:t>
            </a:r>
            <a:r>
              <a:rPr lang="en-US" altLang="zh-CN">
                <a:latin typeface="宋体" panose="02010600030101010101" pitchFamily="2" charset="-122"/>
                <a:sym typeface="Symbol" panose="05050102010706020507" pitchFamily="18" charset="2"/>
              </a:rPr>
              <a:t> </a:t>
            </a:r>
            <a:r>
              <a:rPr lang="zh-CN" altLang="en-US">
                <a:latin typeface="宋体" panose="02010600030101010101" pitchFamily="2" charset="-122"/>
                <a:sym typeface="Symbol" panose="05050102010706020507" pitchFamily="18" charset="2"/>
              </a:rPr>
              <a:t>、</a:t>
            </a:r>
            <a:r>
              <a:rPr lang="en-US" altLang="zh-CN">
                <a:latin typeface="宋体" panose="02010600030101010101" pitchFamily="2" charset="-122"/>
                <a:sym typeface="Symbol" panose="05050102010706020507" pitchFamily="18" charset="2"/>
              </a:rPr>
              <a:t>7.110</a:t>
            </a:r>
            <a:r>
              <a:rPr lang="en-US" altLang="zh-CN" baseline="30000">
                <a:latin typeface="宋体" panose="02010600030101010101" pitchFamily="2" charset="-122"/>
                <a:sym typeface="Symbol" panose="05050102010706020507" pitchFamily="18" charset="2"/>
              </a:rPr>
              <a:t>16</a:t>
            </a:r>
            <a:r>
              <a:rPr lang="zh-CN" altLang="en-US">
                <a:latin typeface="宋体" panose="02010600030101010101" pitchFamily="2" charset="-122"/>
                <a:sym typeface="Symbol" panose="05050102010706020507" pitchFamily="18" charset="2"/>
              </a:rPr>
              <a:t>、</a:t>
            </a:r>
            <a:r>
              <a:rPr lang="en-US" altLang="zh-CN">
                <a:latin typeface="宋体" panose="02010600030101010101" pitchFamily="2" charset="-122"/>
                <a:sym typeface="Symbol" panose="05050102010706020507" pitchFamily="18" charset="2"/>
              </a:rPr>
              <a:t>1.410</a:t>
            </a:r>
            <a:r>
              <a:rPr lang="en-US" altLang="zh-CN" baseline="30000">
                <a:latin typeface="宋体" panose="02010600030101010101" pitchFamily="2" charset="-122"/>
                <a:sym typeface="Symbol" panose="05050102010706020507" pitchFamily="18" charset="2"/>
              </a:rPr>
              <a:t>17</a:t>
            </a:r>
            <a:endParaRPr lang="en-US" altLang="zh-CN" baseline="30000">
              <a:latin typeface="宋体" panose="02010600030101010101" pitchFamily="2"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advTm="4283"/>
    </mc:Choice>
    <mc:Fallback>
      <p:transition spd="slow" advTm="4283"/>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88CB323-71E5-4A3D-B9BE-296CBE364672}" type="slidenum">
              <a:rPr lang="zh-CN" altLang="en-US" sz="1400"/>
            </a:fld>
            <a:endParaRPr lang="en-US" altLang="zh-CN" sz="1400"/>
          </a:p>
        </p:txBody>
      </p:sp>
      <p:pic>
        <p:nvPicPr>
          <p:cNvPr id="94211" name="Picture 2" descr="2011-09-09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762000"/>
            <a:ext cx="5510213"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3"/>
          <p:cNvSpPr txBox="1">
            <a:spLocks noChangeArrowheads="1"/>
          </p:cNvSpPr>
          <p:nvPr/>
        </p:nvSpPr>
        <p:spPr bwMode="auto">
          <a:xfrm>
            <a:off x="6019800" y="1509713"/>
            <a:ext cx="2895600" cy="38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800" dirty="0"/>
              <a:t>高斯分布，说明阈值电压的变化是由随机因素引起的</a:t>
            </a:r>
            <a:endParaRPr lang="zh-CN" altLang="en-US" sz="2800" dirty="0"/>
          </a:p>
          <a:p>
            <a:pPr eaLnBrk="1" hangingPunct="1">
              <a:lnSpc>
                <a:spcPct val="130000"/>
              </a:lnSpc>
              <a:spcBef>
                <a:spcPct val="0"/>
              </a:spcBef>
              <a:buFontTx/>
              <a:buNone/>
            </a:pPr>
            <a:r>
              <a:rPr lang="zh-CN" altLang="en-US" sz="2000" dirty="0"/>
              <a:t>0.5</a:t>
            </a:r>
            <a:r>
              <a:rPr lang="zh-CN" altLang="en-US" sz="2000" dirty="0">
                <a:sym typeface="Symbol" panose="05050102010706020507" pitchFamily="18" charset="2"/>
              </a:rPr>
              <a:t></a:t>
            </a:r>
            <a:r>
              <a:rPr lang="zh-CN" altLang="en-US" sz="2000" dirty="0"/>
              <a:t>m，</a:t>
            </a:r>
            <a:r>
              <a:rPr lang="zh-CN" altLang="en-US" sz="2000" dirty="0">
                <a:sym typeface="Symbol" panose="05050102010706020507" pitchFamily="18" charset="2"/>
              </a:rPr>
              <a:t>V</a:t>
            </a:r>
            <a:r>
              <a:rPr lang="zh-CN" altLang="en-US" sz="2000" baseline="-25000" dirty="0">
                <a:sym typeface="Symbol" panose="05050102010706020507" pitchFamily="18" charset="2"/>
              </a:rPr>
              <a:t>T</a:t>
            </a:r>
            <a:r>
              <a:rPr lang="zh-CN" altLang="en-US" sz="2000" dirty="0">
                <a:sym typeface="Symbol" panose="05050102010706020507" pitchFamily="18" charset="2"/>
              </a:rPr>
              <a:t>=6.9mV</a:t>
            </a:r>
            <a:endParaRPr lang="zh-CN" altLang="en-US" sz="2000" dirty="0">
              <a:sym typeface="Symbol" panose="05050102010706020507" pitchFamily="18" charset="2"/>
            </a:endParaRPr>
          </a:p>
          <a:p>
            <a:pPr eaLnBrk="1" hangingPunct="1">
              <a:lnSpc>
                <a:spcPct val="130000"/>
              </a:lnSpc>
              <a:spcBef>
                <a:spcPct val="0"/>
              </a:spcBef>
              <a:buFontTx/>
              <a:buNone/>
            </a:pPr>
            <a:r>
              <a:rPr lang="zh-CN" altLang="en-US" sz="2000" dirty="0"/>
              <a:t>0.3</a:t>
            </a:r>
            <a:r>
              <a:rPr lang="zh-CN" altLang="en-US" sz="2000" dirty="0">
                <a:sym typeface="Symbol" panose="05050102010706020507" pitchFamily="18" charset="2"/>
              </a:rPr>
              <a:t></a:t>
            </a:r>
            <a:r>
              <a:rPr lang="zh-CN" altLang="en-US" sz="2000" dirty="0"/>
              <a:t>m， </a:t>
            </a:r>
            <a:r>
              <a:rPr lang="zh-CN" altLang="en-US" sz="2000" dirty="0">
                <a:sym typeface="Symbol" panose="05050102010706020507" pitchFamily="18" charset="2"/>
              </a:rPr>
              <a:t> V</a:t>
            </a:r>
            <a:r>
              <a:rPr lang="zh-CN" altLang="en-US" sz="2000" baseline="-25000" dirty="0">
                <a:sym typeface="Symbol" panose="05050102010706020507" pitchFamily="18" charset="2"/>
              </a:rPr>
              <a:t>T</a:t>
            </a:r>
            <a:r>
              <a:rPr lang="zh-CN" altLang="en-US" sz="2000" dirty="0">
                <a:sym typeface="Symbol" panose="05050102010706020507" pitchFamily="18" charset="2"/>
              </a:rPr>
              <a:t>=10.6mV</a:t>
            </a:r>
            <a:endParaRPr lang="zh-CN" altLang="en-US" sz="2000" dirty="0">
              <a:sym typeface="Symbol" panose="05050102010706020507" pitchFamily="18" charset="2"/>
            </a:endParaRPr>
          </a:p>
          <a:p>
            <a:pPr eaLnBrk="1" hangingPunct="1">
              <a:lnSpc>
                <a:spcPct val="130000"/>
              </a:lnSpc>
              <a:spcBef>
                <a:spcPct val="0"/>
              </a:spcBef>
              <a:buFontTx/>
              <a:buNone/>
            </a:pPr>
            <a:endParaRPr lang="zh-CN" altLang="en-US" sz="2000" dirty="0">
              <a:sym typeface="Symbol" panose="05050102010706020507" pitchFamily="18" charset="2"/>
            </a:endParaRPr>
          </a:p>
          <a:p>
            <a:pPr eaLnBrk="1" hangingPunct="1">
              <a:lnSpc>
                <a:spcPct val="130000"/>
              </a:lnSpc>
              <a:spcBef>
                <a:spcPct val="0"/>
              </a:spcBef>
              <a:buFontTx/>
              <a:buNone/>
            </a:pPr>
            <a:r>
              <a:rPr lang="zh-CN" altLang="en-US" sz="1800" dirty="0">
                <a:sym typeface="Symbol" panose="05050102010706020507" pitchFamily="18" charset="2"/>
              </a:rPr>
              <a:t>VT阈值电压的标准偏差</a:t>
            </a:r>
            <a:endParaRPr lang="zh-CN" altLang="en-US" sz="1800" dirty="0">
              <a:sym typeface="Symbol" panose="05050102010706020507" pitchFamily="18" charset="2"/>
            </a:endParaRPr>
          </a:p>
        </p:txBody>
      </p:sp>
      <p:sp>
        <p:nvSpPr>
          <p:cNvPr id="2" name="墨迹 1"/>
          <p:cNvSpPr/>
          <p:nvPr/>
        </p:nvSpPr>
        <p:spPr bwMode="auto">
          <a:xfrm>
            <a:off x="3191760" y="2120400"/>
            <a:ext cx="79560" cy="244728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47340"/>
    </mc:Choice>
    <mc:Fallback>
      <p:transition spd="slow" advTm="47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E324AF7-83F4-405A-B5BA-1BA25F6E5FC3}" type="slidenum">
              <a:rPr lang="zh-CN" altLang="en-US" sz="1400"/>
            </a:fld>
            <a:endParaRPr lang="en-US" altLang="zh-CN" sz="1400"/>
          </a:p>
        </p:txBody>
      </p:sp>
      <p:pic>
        <p:nvPicPr>
          <p:cNvPr id="95235" name="Picture 2"/>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685800" y="1828800"/>
            <a:ext cx="7626350" cy="838200"/>
          </a:xfrm>
          <a:noFill/>
        </p:spPr>
      </p:pic>
      <p:pic>
        <p:nvPicPr>
          <p:cNvPr id="95236"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71600" y="3886200"/>
            <a:ext cx="6364288" cy="533400"/>
          </a:xfrm>
          <a:noFill/>
        </p:spPr>
      </p:pic>
      <p:sp>
        <p:nvSpPr>
          <p:cNvPr id="95237" name="Text Box 4"/>
          <p:cNvSpPr txBox="1">
            <a:spLocks noChangeArrowheads="1"/>
          </p:cNvSpPr>
          <p:nvPr/>
        </p:nvSpPr>
        <p:spPr bwMode="auto">
          <a:xfrm>
            <a:off x="381000" y="533400"/>
            <a:ext cx="81692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对阵列中每个MOSFET，测量其沟道区内的掺杂浓度，方法是测量衬底偏压引起的阈值漂移</a:t>
            </a:r>
            <a:r>
              <a:rPr lang="zh-CN" altLang="en-US" sz="2800">
                <a:sym typeface="Symbol" panose="05050102010706020507" pitchFamily="18" charset="2"/>
              </a:rPr>
              <a:t>V</a:t>
            </a:r>
            <a:r>
              <a:rPr lang="zh-CN" altLang="en-US" sz="2800" baseline="-25000">
                <a:sym typeface="Symbol" panose="05050102010706020507" pitchFamily="18" charset="2"/>
              </a:rPr>
              <a:t>T</a:t>
            </a:r>
            <a:r>
              <a:rPr lang="zh-CN" altLang="en-US" sz="2800">
                <a:sym typeface="Symbol" panose="05050102010706020507" pitchFamily="18" charset="2"/>
              </a:rPr>
              <a:t>，</a:t>
            </a:r>
            <a:endParaRPr lang="zh-CN" altLang="en-US" sz="2800">
              <a:sym typeface="Symbol" panose="05050102010706020507" pitchFamily="18" charset="2"/>
            </a:endParaRPr>
          </a:p>
        </p:txBody>
      </p:sp>
      <p:sp>
        <p:nvSpPr>
          <p:cNvPr id="95238" name="Text Box 5"/>
          <p:cNvSpPr txBox="1">
            <a:spLocks noChangeArrowheads="1"/>
          </p:cNvSpPr>
          <p:nvPr/>
        </p:nvSpPr>
        <p:spPr bwMode="auto">
          <a:xfrm>
            <a:off x="228600" y="2895600"/>
            <a:ext cx="833437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则得到沟道区掺杂原子的标准偏差为平均杂质原子数的平方根</a:t>
            </a:r>
            <a:endParaRPr lang="zh-CN" altLang="en-US" sz="2800"/>
          </a:p>
        </p:txBody>
      </p:sp>
      <p:sp>
        <p:nvSpPr>
          <p:cNvPr id="95239" name="Text Box 6"/>
          <p:cNvSpPr txBox="1">
            <a:spLocks noChangeArrowheads="1"/>
          </p:cNvSpPr>
          <p:nvPr/>
        </p:nvSpPr>
        <p:spPr bwMode="auto">
          <a:xfrm>
            <a:off x="212725" y="4452938"/>
            <a:ext cx="8602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测量结果表明，衬底掺杂浓度也遵从高斯分布，其均值</a:t>
            </a:r>
            <a:r>
              <a:rPr lang="en-US" altLang="zh-CN" sz="1800"/>
              <a:t>N</a:t>
            </a:r>
            <a:r>
              <a:rPr lang="en-US" altLang="zh-CN" sz="1800" baseline="-25000"/>
              <a:t>A</a:t>
            </a:r>
            <a:r>
              <a:rPr lang="zh-CN" altLang="en-US" sz="1800"/>
              <a:t>＝</a:t>
            </a:r>
            <a:r>
              <a:rPr lang="en-US" altLang="zh-CN" sz="1800"/>
              <a:t>7.1 </a:t>
            </a:r>
            <a:r>
              <a:rPr lang="en-US" altLang="zh-CN" sz="1800">
                <a:sym typeface="Symbol" panose="05050102010706020507" pitchFamily="18" charset="2"/>
              </a:rPr>
              <a:t>10</a:t>
            </a:r>
            <a:r>
              <a:rPr lang="en-US" altLang="zh-CN" sz="1800" baseline="30000">
                <a:sym typeface="Symbol" panose="05050102010706020507" pitchFamily="18" charset="2"/>
              </a:rPr>
              <a:t>16</a:t>
            </a:r>
            <a:r>
              <a:rPr lang="en-US" altLang="zh-CN" sz="1800">
                <a:sym typeface="Symbol" panose="05050102010706020507" pitchFamily="18" charset="2"/>
              </a:rPr>
              <a:t>, N</a:t>
            </a:r>
            <a:r>
              <a:rPr lang="en-US" altLang="zh-CN" sz="1800" baseline="-25000">
                <a:sym typeface="Symbol" panose="05050102010706020507" pitchFamily="18" charset="2"/>
              </a:rPr>
              <a:t>A</a:t>
            </a:r>
            <a:r>
              <a:rPr lang="en-US" altLang="zh-CN" sz="1800">
                <a:sym typeface="Symbol" panose="05050102010706020507" pitchFamily="18" charset="2"/>
              </a:rPr>
              <a:t>/N</a:t>
            </a:r>
            <a:r>
              <a:rPr lang="en-US" altLang="zh-CN" sz="1800" baseline="-25000">
                <a:sym typeface="Symbol" panose="05050102010706020507" pitchFamily="18" charset="2"/>
              </a:rPr>
              <a:t>A</a:t>
            </a:r>
            <a:r>
              <a:rPr lang="en-US" altLang="zh-CN" sz="1800">
                <a:sym typeface="Symbol" panose="05050102010706020507" pitchFamily="18" charset="2"/>
              </a:rPr>
              <a:t>2.4%</a:t>
            </a:r>
            <a:endParaRPr lang="en-US" altLang="zh-CN" sz="1800" baseline="30000">
              <a:sym typeface="Symbol" panose="05050102010706020507" pitchFamily="18" charset="2"/>
            </a:endParaRPr>
          </a:p>
        </p:txBody>
      </p:sp>
      <p:sp>
        <p:nvSpPr>
          <p:cNvPr id="2" name="墨迹 1"/>
          <p:cNvSpPr/>
          <p:nvPr/>
        </p:nvSpPr>
        <p:spPr bwMode="auto">
          <a:xfrm>
            <a:off x="716400" y="1886040"/>
            <a:ext cx="8071560" cy="30434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81899"/>
    </mc:Choice>
    <mc:Fallback>
      <p:transition spd="slow" advTm="81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9612F0-2E2A-41E5-AEE6-FC19CBEEE2D9}" type="slidenum">
              <a:rPr lang="zh-CN" altLang="en-US" sz="1400"/>
            </a:fld>
            <a:endParaRPr lang="en-US" altLang="zh-CN" sz="1400"/>
          </a:p>
        </p:txBody>
      </p:sp>
      <p:pic>
        <p:nvPicPr>
          <p:cNvPr id="993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838200"/>
            <a:ext cx="87423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3"/>
          <p:cNvSpPr txBox="1">
            <a:spLocks noChangeArrowheads="1"/>
          </p:cNvSpPr>
          <p:nvPr/>
        </p:nvSpPr>
        <p:spPr bwMode="auto">
          <a:xfrm>
            <a:off x="228600" y="152400"/>
            <a:ext cx="4449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t>考虑杂质的纵向分布的影响</a:t>
            </a:r>
            <a:endParaRPr lang="zh-CN" altLang="en-US" sz="2800"/>
          </a:p>
        </p:txBody>
      </p:sp>
      <p:pic>
        <p:nvPicPr>
          <p:cNvPr id="99333" name="Picture 4" descr="2011-09-09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563880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Line 5"/>
          <p:cNvSpPr>
            <a:spLocks noChangeShapeType="1"/>
          </p:cNvSpPr>
          <p:nvPr/>
        </p:nvSpPr>
        <p:spPr bwMode="auto">
          <a:xfrm flipH="1" flipV="1">
            <a:off x="5638800" y="2514600"/>
            <a:ext cx="990600" cy="1588"/>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9335" name="Text Box 6"/>
          <p:cNvSpPr txBox="1">
            <a:spLocks noChangeArrowheads="1"/>
          </p:cNvSpPr>
          <p:nvPr/>
        </p:nvSpPr>
        <p:spPr bwMode="auto">
          <a:xfrm>
            <a:off x="6781800" y="2209800"/>
            <a:ext cx="1554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考虑纵向分布</a:t>
            </a:r>
            <a:endParaRPr lang="zh-CN" altLang="en-US" sz="1800"/>
          </a:p>
        </p:txBody>
      </p:sp>
      <p:sp>
        <p:nvSpPr>
          <p:cNvPr id="99336" name="Line 7"/>
          <p:cNvSpPr>
            <a:spLocks noChangeShapeType="1"/>
          </p:cNvSpPr>
          <p:nvPr/>
        </p:nvSpPr>
        <p:spPr bwMode="auto">
          <a:xfrm flipH="1" flipV="1">
            <a:off x="5562600" y="2743200"/>
            <a:ext cx="1066800" cy="5334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9337" name="Text Box 8"/>
          <p:cNvSpPr txBox="1">
            <a:spLocks noChangeArrowheads="1"/>
          </p:cNvSpPr>
          <p:nvPr/>
        </p:nvSpPr>
        <p:spPr bwMode="auto">
          <a:xfrm>
            <a:off x="6781800" y="3124200"/>
            <a:ext cx="17827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没考虑纵向分布</a:t>
            </a:r>
            <a:endParaRPr lang="zh-CN" altLang="en-US" sz="1800"/>
          </a:p>
        </p:txBody>
      </p:sp>
      <p:sp>
        <p:nvSpPr>
          <p:cNvPr id="99338" name="Line 9"/>
          <p:cNvSpPr>
            <a:spLocks noChangeShapeType="1"/>
          </p:cNvSpPr>
          <p:nvPr/>
        </p:nvSpPr>
        <p:spPr bwMode="auto">
          <a:xfrm flipH="1" flipV="1">
            <a:off x="4800600" y="2971800"/>
            <a:ext cx="1828800" cy="129540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9339" name="Text Box 10"/>
          <p:cNvSpPr txBox="1">
            <a:spLocks noChangeArrowheads="1"/>
          </p:cNvSpPr>
          <p:nvPr/>
        </p:nvSpPr>
        <p:spPr bwMode="auto">
          <a:xfrm>
            <a:off x="6705600" y="4191000"/>
            <a:ext cx="2392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900次统计模拟的结果</a:t>
            </a:r>
            <a:endParaRPr lang="zh-CN" altLang="en-US" sz="1800"/>
          </a:p>
        </p:txBody>
      </p:sp>
      <p:sp>
        <p:nvSpPr>
          <p:cNvPr id="99340" name="Text Box 11"/>
          <p:cNvSpPr txBox="1">
            <a:spLocks noChangeArrowheads="1"/>
          </p:cNvSpPr>
          <p:nvPr/>
        </p:nvSpPr>
        <p:spPr bwMode="auto">
          <a:xfrm>
            <a:off x="6080125" y="4746625"/>
            <a:ext cx="2927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阈值电压的偏差：</a:t>
            </a:r>
            <a:endParaRPr lang="zh-CN" altLang="en-US" sz="1800"/>
          </a:p>
          <a:p>
            <a:pPr eaLnBrk="1" hangingPunct="1">
              <a:spcBef>
                <a:spcPct val="0"/>
              </a:spcBef>
              <a:buFontTx/>
              <a:buNone/>
            </a:pPr>
            <a:r>
              <a:rPr lang="zh-CN" altLang="en-US" sz="1800"/>
              <a:t>掺杂越大，偏差越大</a:t>
            </a:r>
            <a:endParaRPr lang="zh-CN" altLang="en-US" sz="1800"/>
          </a:p>
          <a:p>
            <a:pPr eaLnBrk="1" hangingPunct="1">
              <a:spcBef>
                <a:spcPct val="0"/>
              </a:spcBef>
              <a:buFontTx/>
              <a:buNone/>
            </a:pPr>
            <a:r>
              <a:rPr lang="zh-CN" altLang="en-US" sz="1800"/>
              <a:t>面积越小，偏差越大</a:t>
            </a:r>
            <a:endParaRPr lang="zh-CN" altLang="en-US" sz="1800"/>
          </a:p>
          <a:p>
            <a:pPr eaLnBrk="1" hangingPunct="1">
              <a:spcBef>
                <a:spcPct val="0"/>
              </a:spcBef>
              <a:buFontTx/>
              <a:buNone/>
            </a:pPr>
            <a:r>
              <a:rPr lang="zh-CN" altLang="en-US" sz="1800"/>
              <a:t>氧化层厚度越大，偏差越大</a:t>
            </a:r>
            <a:endParaRPr lang="zh-CN" altLang="en-US" sz="1800"/>
          </a:p>
        </p:txBody>
      </p:sp>
      <p:sp>
        <p:nvSpPr>
          <p:cNvPr id="2" name="墨迹 1"/>
          <p:cNvSpPr/>
          <p:nvPr/>
        </p:nvSpPr>
        <p:spPr bwMode="auto">
          <a:xfrm>
            <a:off x="104760" y="2054520"/>
            <a:ext cx="8343360" cy="407340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45492"/>
    </mc:Choice>
    <mc:Fallback>
      <p:transition spd="slow" advTm="14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485C426-178C-47ED-A8FA-8642C999B414}" type="slidenum">
              <a:rPr lang="zh-CN" altLang="en-US" sz="1400"/>
            </a:fld>
            <a:endParaRPr lang="en-US" altLang="zh-CN" sz="1400"/>
          </a:p>
        </p:txBody>
      </p:sp>
      <p:sp>
        <p:nvSpPr>
          <p:cNvPr id="100355" name="Rectangle 2"/>
          <p:cNvSpPr>
            <a:spLocks noGrp="1" noChangeArrowheads="1"/>
          </p:cNvSpPr>
          <p:nvPr>
            <p:ph type="title"/>
          </p:nvPr>
        </p:nvSpPr>
        <p:spPr/>
        <p:txBody>
          <a:bodyPr/>
          <a:lstStyle/>
          <a:p>
            <a:pPr eaLnBrk="1" hangingPunct="1"/>
            <a:r>
              <a:rPr lang="zh-CN" altLang="zh-CN"/>
              <a:t>表面势的变化</a:t>
            </a:r>
            <a:endParaRPr lang="zh-CN" altLang="zh-CN"/>
          </a:p>
        </p:txBody>
      </p:sp>
      <p:sp>
        <p:nvSpPr>
          <p:cNvPr id="100356" name="Rectangle 3"/>
          <p:cNvSpPr>
            <a:spLocks noGrp="1" noChangeArrowheads="1"/>
          </p:cNvSpPr>
          <p:nvPr>
            <p:ph type="body" idx="1"/>
          </p:nvPr>
        </p:nvSpPr>
        <p:spPr/>
        <p:txBody>
          <a:bodyPr/>
          <a:lstStyle/>
          <a:p>
            <a:pPr eaLnBrk="1" hangingPunct="1"/>
            <a:r>
              <a:rPr lang="zh-CN" altLang="zh-CN" dirty="0"/>
              <a:t>阈值电压与表面处的载流子密度有关，而载流子密度又由表面势决定，而且阈值电压公式中二项都与表面势有关。因此随机分布引起的表面势起伏变化对阈值电压也有很大影响，尤其是当器件尺寸缩小时，</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2000" advTm="28759"/>
    </mc:Choice>
    <mc:Fallback>
      <p:transition spd="slow" advTm="2875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矩形 2"/>
          <p:cNvSpPr/>
          <p:nvPr/>
        </p:nvSpPr>
        <p:spPr>
          <a:xfrm>
            <a:off x="152516" y="533476"/>
            <a:ext cx="8762770" cy="4593565"/>
          </a:xfrm>
          <a:prstGeom prst="rect">
            <a:avLst/>
          </a:prstGeom>
        </p:spPr>
        <p:txBody>
          <a:bodyPr wrap="square">
            <a:spAutoFit/>
          </a:bodyPr>
          <a:lstStyle/>
          <a:p>
            <a:pPr algn="just">
              <a:lnSpc>
                <a:spcPct val="125000"/>
              </a:lnSpc>
            </a:pPr>
            <a:r>
              <a:rPr lang="zh-CN" altLang="en-US" dirty="0">
                <a:solidFill>
                  <a:srgbClr val="333333"/>
                </a:solidFill>
                <a:latin typeface="黑体" panose="02010609060101010101" pitchFamily="49" charset="-122"/>
                <a:ea typeface="黑体" panose="02010609060101010101" pitchFamily="49" charset="-122"/>
              </a:rPr>
              <a:t>国际半导体技术发展路线图（</a:t>
            </a:r>
            <a:r>
              <a:rPr lang="en-US" altLang="zh-CN" dirty="0">
                <a:solidFill>
                  <a:srgbClr val="333333"/>
                </a:solidFill>
                <a:latin typeface="黑体" panose="02010609060101010101" pitchFamily="49" charset="-122"/>
                <a:ea typeface="黑体" panose="02010609060101010101" pitchFamily="49" charset="-122"/>
              </a:rPr>
              <a:t>International Technology Roadmap for Semiconductors</a:t>
            </a:r>
            <a:r>
              <a:rPr lang="zh-CN" altLang="en-US" dirty="0">
                <a:solidFill>
                  <a:srgbClr val="333333"/>
                </a:solidFill>
                <a:latin typeface="黑体" panose="02010609060101010101" pitchFamily="49" charset="-122"/>
                <a:ea typeface="黑体" panose="02010609060101010101" pitchFamily="49" charset="-122"/>
              </a:rPr>
              <a:t>，</a:t>
            </a:r>
            <a:r>
              <a:rPr lang="en-US" altLang="zh-CN" dirty="0">
                <a:solidFill>
                  <a:srgbClr val="333333"/>
                </a:solidFill>
                <a:latin typeface="黑体" panose="02010609060101010101" pitchFamily="49" charset="-122"/>
                <a:ea typeface="黑体" panose="02010609060101010101" pitchFamily="49" charset="-122"/>
              </a:rPr>
              <a:t>ITRS</a:t>
            </a:r>
            <a:r>
              <a:rPr lang="zh-CN" altLang="en-US" dirty="0">
                <a:solidFill>
                  <a:srgbClr val="333333"/>
                </a:solidFill>
                <a:latin typeface="黑体" panose="02010609060101010101" pitchFamily="49" charset="-122"/>
                <a:ea typeface="黑体" panose="02010609060101010101" pitchFamily="49" charset="-122"/>
              </a:rPr>
              <a:t>）最新发布报告指出，半导体体积到</a:t>
            </a:r>
            <a:r>
              <a:rPr lang="en-US" altLang="zh-CN" dirty="0">
                <a:solidFill>
                  <a:srgbClr val="333333"/>
                </a:solidFill>
                <a:latin typeface="黑体" panose="02010609060101010101" pitchFamily="49" charset="-122"/>
                <a:ea typeface="黑体" panose="02010609060101010101" pitchFamily="49" charset="-122"/>
              </a:rPr>
              <a:t>2021</a:t>
            </a:r>
            <a:r>
              <a:rPr lang="zh-CN" altLang="en-US" dirty="0">
                <a:solidFill>
                  <a:srgbClr val="333333"/>
                </a:solidFill>
                <a:latin typeface="黑体" panose="02010609060101010101" pitchFamily="49" charset="-122"/>
                <a:ea typeface="黑体" panose="02010609060101010101" pitchFamily="49" charset="-122"/>
              </a:rPr>
              <a:t>年将不再缩小。报告认为，届时半导体厂商将面积缩小、放下更多晶体管的做法已经在经济上不划算，此后，半导体厂商将关注</a:t>
            </a:r>
            <a:r>
              <a:rPr lang="en-US" altLang="zh-CN" dirty="0">
                <a:solidFill>
                  <a:srgbClr val="333333"/>
                </a:solidFill>
                <a:latin typeface="黑体" panose="02010609060101010101" pitchFamily="49" charset="-122"/>
                <a:ea typeface="黑体" panose="02010609060101010101" pitchFamily="49" charset="-122"/>
              </a:rPr>
              <a:t>3D</a:t>
            </a:r>
            <a:r>
              <a:rPr lang="zh-CN" altLang="en-US" dirty="0">
                <a:solidFill>
                  <a:srgbClr val="333333"/>
                </a:solidFill>
                <a:latin typeface="黑体" panose="02010609060101010101" pitchFamily="49" charset="-122"/>
                <a:ea typeface="黑体" panose="02010609060101010101" pitchFamily="49" charset="-122"/>
              </a:rPr>
              <a:t>芯片等其他新的技术增强计算性能。不过，该报告发布并非意味着“摩尔定律”将在</a:t>
            </a:r>
            <a:r>
              <a:rPr lang="en-US" altLang="zh-CN" dirty="0">
                <a:solidFill>
                  <a:srgbClr val="333333"/>
                </a:solidFill>
                <a:latin typeface="黑体" panose="02010609060101010101" pitchFamily="49" charset="-122"/>
                <a:ea typeface="黑体" panose="02010609060101010101" pitchFamily="49" charset="-122"/>
              </a:rPr>
              <a:t>5</a:t>
            </a:r>
            <a:r>
              <a:rPr lang="zh-CN" altLang="en-US" dirty="0">
                <a:solidFill>
                  <a:srgbClr val="333333"/>
                </a:solidFill>
                <a:latin typeface="黑体" panose="02010609060101010101" pitchFamily="49" charset="-122"/>
                <a:ea typeface="黑体" panose="02010609060101010101" pitchFamily="49" charset="-122"/>
              </a:rPr>
              <a:t>年内死亡</a:t>
            </a:r>
            <a:r>
              <a:rPr lang="en-US" altLang="zh-CN" dirty="0">
                <a:solidFill>
                  <a:srgbClr val="333333"/>
                </a:solidFill>
                <a:latin typeface="黑体" panose="02010609060101010101" pitchFamily="49" charset="-122"/>
                <a:ea typeface="黑体" panose="02010609060101010101" pitchFamily="49" charset="-122"/>
              </a:rPr>
              <a:t>——</a:t>
            </a:r>
            <a:r>
              <a:rPr lang="zh-CN" altLang="en-US" dirty="0">
                <a:solidFill>
                  <a:srgbClr val="333333"/>
                </a:solidFill>
                <a:latin typeface="黑体" panose="02010609060101010101" pitchFamily="49" charset="-122"/>
                <a:ea typeface="黑体" panose="02010609060101010101" pitchFamily="49" charset="-122"/>
              </a:rPr>
              <a:t>通过使用</a:t>
            </a:r>
            <a:r>
              <a:rPr lang="en-US" altLang="zh-CN" dirty="0">
                <a:solidFill>
                  <a:srgbClr val="333333"/>
                </a:solidFill>
                <a:latin typeface="黑体" panose="02010609060101010101" pitchFamily="49" charset="-122"/>
                <a:ea typeface="黑体" panose="02010609060101010101" pitchFamily="49" charset="-122"/>
              </a:rPr>
              <a:t>3D</a:t>
            </a:r>
            <a:r>
              <a:rPr lang="zh-CN" altLang="en-US" dirty="0">
                <a:solidFill>
                  <a:srgbClr val="333333"/>
                </a:solidFill>
                <a:latin typeface="黑体" panose="02010609060101010101" pitchFamily="49" charset="-122"/>
                <a:ea typeface="黑体" panose="02010609060101010101" pitchFamily="49" charset="-122"/>
              </a:rPr>
              <a:t>堆叠等新的技术，短期内芯片的晶体管密度将继续提高。同时，也有外媒指出，该报告毕竟是“路线图”，而非“发展规划”，因此对其结论也应持谨慎态度。</a:t>
            </a:r>
            <a:endParaRPr lang="zh-CN" altLang="en-US" dirty="0">
              <a:solidFill>
                <a:srgbClr val="333333"/>
              </a:solidFill>
              <a:latin typeface="黑体" panose="02010609060101010101" pitchFamily="49" charset="-122"/>
              <a:ea typeface="黑体" panose="02010609060101010101" pitchFamily="49" charset="-122"/>
            </a:endParaRPr>
          </a:p>
          <a:p>
            <a:pPr algn="just">
              <a:lnSpc>
                <a:spcPct val="125000"/>
              </a:lnSpc>
            </a:pPr>
            <a:br>
              <a:rPr lang="zh-CN" altLang="en-US" dirty="0">
                <a:solidFill>
                  <a:srgbClr val="333333"/>
                </a:solidFill>
                <a:latin typeface="黑体" panose="02010609060101010101" pitchFamily="49" charset="-122"/>
                <a:ea typeface="黑体" panose="02010609060101010101" pitchFamily="49" charset="-122"/>
              </a:rPr>
            </a:br>
            <a:endParaRPr lang="zh-CN" altLang="en-US" dirty="0">
              <a:solidFill>
                <a:srgbClr val="333333"/>
              </a:solidFill>
              <a:latin typeface="黑体" panose="02010609060101010101" pitchFamily="49" charset="-122"/>
              <a:ea typeface="黑体" panose="02010609060101010101" pitchFamily="49" charset="-122"/>
            </a:endParaRPr>
          </a:p>
          <a:p>
            <a:pPr algn="just">
              <a:lnSpc>
                <a:spcPct val="125000"/>
              </a:lnSpc>
            </a:pPr>
            <a:r>
              <a:rPr lang="zh-CN" altLang="en-US" dirty="0">
                <a:solidFill>
                  <a:srgbClr val="333333"/>
                </a:solidFill>
                <a:latin typeface="黑体" panose="02010609060101010101" pitchFamily="49" charset="-122"/>
                <a:ea typeface="黑体" panose="02010609060101010101" pitchFamily="49" charset="-122"/>
              </a:rPr>
              <a:t>但有一点可以确定，与以往首先改善硬件，软件随后跟上的趋势不同，以后半导体行业的发展将会呈现以软件为主导的软硬结合新思路：先看手机、物联网设备及数据中心等软件的需求，再回过头来决定支持这些软件和应用需要怎样的处理能力，并由此规划硬件</a:t>
            </a:r>
            <a:r>
              <a:rPr lang="zh-CN" altLang="en-US" dirty="0">
                <a:solidFill>
                  <a:srgbClr val="000000"/>
                </a:solidFill>
                <a:latin typeface="微软雅黑" panose="020B0503020204020204" pitchFamily="34" charset="-122"/>
                <a:ea typeface="微软雅黑" panose="020B0503020204020204" pitchFamily="34" charset="-122"/>
              </a:rPr>
              <a:t>的设计。</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0" y="808463"/>
            <a:ext cx="9144000" cy="52410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673"/>
    </mc:Choice>
    <mc:Fallback>
      <p:transition spd="slow" advTm="69673"/>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87C8B30-F85A-4798-93C3-DCD213557B35}" type="slidenum">
              <a:rPr lang="zh-CN" altLang="en-US" sz="1400"/>
            </a:fld>
            <a:endParaRPr lang="en-US" altLang="zh-CN" sz="1400"/>
          </a:p>
        </p:txBody>
      </p:sp>
      <p:pic>
        <p:nvPicPr>
          <p:cNvPr id="106499" name="Picture 2" descr="2011-09-09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1447800"/>
            <a:ext cx="89614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Text Box 3"/>
          <p:cNvSpPr txBox="1">
            <a:spLocks noChangeArrowheads="1"/>
          </p:cNvSpPr>
          <p:nvPr/>
        </p:nvSpPr>
        <p:spPr bwMode="auto">
          <a:xfrm>
            <a:off x="153988" y="184150"/>
            <a:ext cx="86090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原子化模拟：2500个MOSFET, N</a:t>
            </a:r>
            <a:r>
              <a:rPr lang="zh-CN" altLang="en-US" sz="2400" baseline="-25000"/>
              <a:t>A</a:t>
            </a:r>
            <a:r>
              <a:rPr lang="zh-CN" altLang="en-US" sz="2400"/>
              <a:t>=5</a:t>
            </a:r>
            <a:r>
              <a:rPr lang="zh-CN" altLang="en-US" sz="2400">
                <a:sym typeface="Symbol" panose="05050102010706020507" pitchFamily="18" charset="2"/>
              </a:rPr>
              <a:t>10</a:t>
            </a:r>
            <a:r>
              <a:rPr lang="zh-CN" altLang="en-US" sz="2400" baseline="30000">
                <a:sym typeface="Symbol" panose="05050102010706020507" pitchFamily="18" charset="2"/>
              </a:rPr>
              <a:t>18</a:t>
            </a:r>
            <a:r>
              <a:rPr lang="zh-CN" altLang="en-US" sz="2400">
                <a:sym typeface="Symbol" panose="05050102010706020507" pitchFamily="18" charset="2"/>
              </a:rPr>
              <a:t>, 最大耗尽层厚度13.6nm，W</a:t>
            </a:r>
            <a:r>
              <a:rPr lang="zh-CN" altLang="en-US" sz="2400" baseline="-25000">
                <a:sym typeface="Symbol" panose="05050102010706020507" pitchFamily="18" charset="2"/>
              </a:rPr>
              <a:t>eff</a:t>
            </a:r>
            <a:r>
              <a:rPr lang="zh-CN" altLang="en-US" sz="2400">
                <a:sym typeface="Symbol" panose="05050102010706020507" pitchFamily="18" charset="2"/>
              </a:rPr>
              <a:t>=50nm，L</a:t>
            </a:r>
            <a:r>
              <a:rPr lang="zh-CN" altLang="en-US" sz="2400" baseline="-25000">
                <a:sym typeface="Symbol" panose="05050102010706020507" pitchFamily="18" charset="2"/>
              </a:rPr>
              <a:t>eff</a:t>
            </a:r>
            <a:r>
              <a:rPr lang="zh-CN" altLang="en-US" sz="2400">
                <a:sym typeface="Symbol" panose="05050102010706020507" pitchFamily="18" charset="2"/>
              </a:rPr>
              <a:t>=50nm，t</a:t>
            </a:r>
            <a:r>
              <a:rPr lang="zh-CN" altLang="en-US" sz="2400" baseline="-25000">
                <a:sym typeface="Symbol" panose="05050102010706020507" pitchFamily="18" charset="2"/>
              </a:rPr>
              <a:t>ox</a:t>
            </a:r>
            <a:r>
              <a:rPr lang="zh-CN" altLang="en-US" sz="2400">
                <a:sym typeface="Symbol" panose="05050102010706020507" pitchFamily="18" charset="2"/>
              </a:rPr>
              <a:t>=3nm，沟道耗尽层内的平均杂质原子数是170</a:t>
            </a:r>
            <a:endParaRPr lang="zh-CN" altLang="en-US" sz="2400">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advTm="87128"/>
    </mc:Choice>
    <mc:Fallback>
      <p:transition spd="slow" advTm="87128"/>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28BB6CC-2823-410D-87C9-40D50051573A}" type="slidenum">
              <a:rPr lang="zh-CN" altLang="en-US" sz="1400"/>
            </a:fld>
            <a:endParaRPr lang="en-US" altLang="zh-CN" sz="1400"/>
          </a:p>
        </p:txBody>
      </p:sp>
      <p:pic>
        <p:nvPicPr>
          <p:cNvPr id="109571" name="Picture 2" descr="2011-09-09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2133600"/>
            <a:ext cx="66579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7103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 Box 4"/>
          <p:cNvSpPr txBox="1">
            <a:spLocks noChangeArrowheads="1"/>
          </p:cNvSpPr>
          <p:nvPr/>
        </p:nvSpPr>
        <p:spPr bwMode="auto">
          <a:xfrm>
            <a:off x="327025" y="603250"/>
            <a:ext cx="8740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逆向沟道掺杂：越靠近表面的杂质原子，其微观涨落的影响越大。使表面处杂质浓度很低，甚至表面区域不掺杂，可以极大地减小杂质随机分布引起的阈值电压的离散性。</a:t>
            </a:r>
            <a:endParaRPr lang="zh-CN" altLang="en-US" sz="1800" dirty="0"/>
          </a:p>
        </p:txBody>
      </p:sp>
      <p:sp>
        <p:nvSpPr>
          <p:cNvPr id="109574" name="Text Box 5"/>
          <p:cNvSpPr txBox="1">
            <a:spLocks noChangeArrowheads="1"/>
          </p:cNvSpPr>
          <p:nvPr/>
        </p:nvSpPr>
        <p:spPr bwMode="auto">
          <a:xfrm>
            <a:off x="76200" y="5349875"/>
            <a:ext cx="891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沟道长度0.25</a:t>
            </a:r>
            <a:r>
              <a:rPr lang="zh-CN" altLang="en-US" sz="1800" dirty="0">
                <a:sym typeface="Symbol" panose="05050102010706020507" pitchFamily="18" charset="2"/>
              </a:rPr>
              <a:t>m的NMOSFET。表面处杂质浓度较低为110</a:t>
            </a:r>
            <a:r>
              <a:rPr lang="zh-CN" altLang="en-US" sz="1800" baseline="30000" dirty="0">
                <a:sym typeface="Symbol" panose="05050102010706020507" pitchFamily="18" charset="2"/>
              </a:rPr>
              <a:t>16</a:t>
            </a:r>
            <a:r>
              <a:rPr lang="zh-CN" altLang="en-US" sz="1800" dirty="0">
                <a:sym typeface="Symbol" panose="05050102010706020507" pitchFamily="18" charset="2"/>
              </a:rPr>
              <a:t>，在离开表面0.04m后，掺杂浓度提高到110</a:t>
            </a:r>
            <a:r>
              <a:rPr lang="zh-CN" altLang="en-US" sz="1800" baseline="30000" dirty="0">
                <a:sym typeface="Symbol" panose="05050102010706020507" pitchFamily="18" charset="2"/>
              </a:rPr>
              <a:t>18</a:t>
            </a:r>
            <a:r>
              <a:rPr lang="zh-CN" altLang="en-US" sz="1800" dirty="0">
                <a:sym typeface="Symbol" panose="05050102010706020507" pitchFamily="18" charset="2"/>
              </a:rPr>
              <a:t>。阈值电压的标准偏差从9.2mV，降低到3.3mV，几乎减小到原来的1/3.</a:t>
            </a:r>
            <a:endParaRPr lang="zh-CN" altLang="en-US" sz="1800" dirty="0">
              <a:sym typeface="Symbol" panose="05050102010706020507" pitchFamily="18" charset="2"/>
            </a:endParaRPr>
          </a:p>
        </p:txBody>
      </p:sp>
      <p:sp>
        <p:nvSpPr>
          <p:cNvPr id="2" name="墨迹 1"/>
          <p:cNvSpPr/>
          <p:nvPr/>
        </p:nvSpPr>
        <p:spPr bwMode="auto">
          <a:xfrm>
            <a:off x="5454000" y="2690640"/>
            <a:ext cx="1788480" cy="15483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98214"/>
    </mc:Choice>
    <mc:Fallback>
      <p:transition spd="slow" advTm="9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9D480C0-0CEF-463E-839B-897177C36450}" type="slidenum">
              <a:rPr lang="zh-CN" altLang="en-US" sz="1400"/>
            </a:fld>
            <a:endParaRPr lang="en-US" altLang="zh-CN" sz="1400"/>
          </a:p>
        </p:txBody>
      </p:sp>
      <p:pic>
        <p:nvPicPr>
          <p:cNvPr id="110595" name="Picture 2"/>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0" y="1981200"/>
            <a:ext cx="2819400" cy="2362200"/>
          </a:xfrm>
          <a:noFill/>
        </p:spPr>
      </p:pic>
      <p:pic>
        <p:nvPicPr>
          <p:cNvPr id="110596" name="Picture 3"/>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152400" y="152400"/>
            <a:ext cx="2462213" cy="1905000"/>
          </a:xfrm>
          <a:noFill/>
        </p:spPr>
      </p:pic>
      <p:pic>
        <p:nvPicPr>
          <p:cNvPr id="110597" name="Picture 4"/>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6200" y="4419600"/>
            <a:ext cx="3103563" cy="2438400"/>
          </a:xfrm>
          <a:noFill/>
        </p:spPr>
      </p:pic>
      <p:sp>
        <p:nvSpPr>
          <p:cNvPr id="110598" name="Text Box 5"/>
          <p:cNvSpPr txBox="1">
            <a:spLocks noChangeArrowheads="1"/>
          </p:cNvSpPr>
          <p:nvPr/>
        </p:nvSpPr>
        <p:spPr bwMode="auto">
          <a:xfrm>
            <a:off x="3505200" y="1365250"/>
            <a:ext cx="5562600" cy="405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t>习题：计算逆向掺杂MOS结构的阈值电压。</a:t>
            </a:r>
            <a:endParaRPr lang="zh-CN" altLang="en-US"/>
          </a:p>
          <a:p>
            <a:pPr lvl="1" eaLnBrk="1" hangingPunct="1">
              <a:spcBef>
                <a:spcPct val="0"/>
              </a:spcBef>
              <a:buFont typeface="Arial" panose="020B0604020202020204" pitchFamily="34" charset="0"/>
              <a:buChar char="•"/>
            </a:pPr>
            <a:endParaRPr lang="zh-CN" altLang="en-US" sz="3200"/>
          </a:p>
          <a:p>
            <a:pPr lvl="1" eaLnBrk="1" hangingPunct="1">
              <a:spcBef>
                <a:spcPct val="0"/>
              </a:spcBef>
              <a:buFont typeface="Arial" panose="020B0604020202020204" pitchFamily="34" charset="0"/>
              <a:buChar char="•"/>
            </a:pPr>
            <a:r>
              <a:rPr lang="zh-CN" altLang="en-US" sz="3200"/>
              <a:t>P型硅衬底掺杂浓度为10</a:t>
            </a:r>
            <a:r>
              <a:rPr lang="zh-CN" altLang="en-US" sz="3200" baseline="30000"/>
              <a:t>17</a:t>
            </a:r>
            <a:endParaRPr lang="zh-CN" altLang="en-US" sz="3200" baseline="30000"/>
          </a:p>
          <a:p>
            <a:pPr lvl="1" eaLnBrk="1" hangingPunct="1">
              <a:spcBef>
                <a:spcPct val="0"/>
              </a:spcBef>
              <a:buFont typeface="Arial" panose="020B0604020202020204" pitchFamily="34" charset="0"/>
              <a:buChar char="•"/>
            </a:pPr>
            <a:r>
              <a:rPr lang="zh-CN" altLang="en-US" sz="3200"/>
              <a:t>栅氧厚度20nm</a:t>
            </a:r>
            <a:endParaRPr lang="zh-CN" altLang="en-US" sz="3200"/>
          </a:p>
          <a:p>
            <a:pPr lvl="1" eaLnBrk="1" hangingPunct="1">
              <a:spcBef>
                <a:spcPct val="0"/>
              </a:spcBef>
              <a:buFont typeface="Arial" panose="020B0604020202020204" pitchFamily="34" charset="0"/>
              <a:buChar char="•"/>
            </a:pPr>
            <a:r>
              <a:rPr lang="zh-CN" altLang="en-US" sz="3200"/>
              <a:t>表面50nm处掺杂10</a:t>
            </a:r>
            <a:r>
              <a:rPr lang="zh-CN" altLang="en-US" sz="3200" baseline="30000"/>
              <a:t>16</a:t>
            </a:r>
            <a:endParaRPr lang="zh-CN" altLang="en-US" sz="3200" baseline="30000"/>
          </a:p>
          <a:p>
            <a:pPr eaLnBrk="1" hangingPunct="1">
              <a:spcBef>
                <a:spcPct val="0"/>
              </a:spcBef>
              <a:buFontTx/>
              <a:buNone/>
            </a:pPr>
            <a:endParaRPr lang="zh-CN" altLang="en-US" sz="3600"/>
          </a:p>
          <a:p>
            <a:pPr eaLnBrk="1" hangingPunct="1">
              <a:spcBef>
                <a:spcPct val="0"/>
              </a:spcBef>
              <a:buFontTx/>
              <a:buNone/>
            </a:pPr>
            <a:r>
              <a:rPr lang="zh-CN" altLang="en-US"/>
              <a:t>设金属半导体的功函数差为零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89940"/>
    </mc:Choice>
    <mc:Fallback>
      <p:transition spd="slow" advTm="8994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solidFill>
                  <a:srgbClr val="FF0000"/>
                </a:solidFill>
              </a:rPr>
              <a:t>栅工程和沟道工程</a:t>
            </a:r>
            <a:endParaRPr lang="zh-CN" altLang="en-US" b="1" dirty="0">
              <a:solidFill>
                <a:srgbClr val="FF0000"/>
              </a:solidFill>
            </a:endParaRPr>
          </a:p>
        </p:txBody>
      </p:sp>
      <p:sp>
        <p:nvSpPr>
          <p:cNvPr id="4" name="灯片编号占位符 3"/>
          <p:cNvSpPr>
            <a:spLocks noGrp="1"/>
          </p:cNvSpPr>
          <p:nvPr>
            <p:ph type="sldNum" sz="quarter" idx="12"/>
          </p:nvPr>
        </p:nvSpPr>
        <p:spPr/>
        <p:txBody>
          <a:bodyPr/>
          <a:lstStyle/>
          <a:p>
            <a:pPr>
              <a:defRPr/>
            </a:pPr>
            <a:fld id="{53E2AAD5-98F0-4415-B5B3-58027E9B8D41}"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55842"/>
    </mc:Choice>
    <mc:Fallback>
      <p:transition spd="slow" advTm="55842"/>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0FB2596-E115-4BC2-AA8B-C8FB08E8484E}" type="slidenum">
              <a:rPr lang="zh-CN" altLang="en-US" sz="1400" smtClean="0"/>
            </a:fld>
            <a:endParaRPr lang="en-US" altLang="zh-CN" sz="1400" smtClean="0"/>
          </a:p>
        </p:txBody>
      </p:sp>
      <p:sp>
        <p:nvSpPr>
          <p:cNvPr id="4099" name="Text Box 3"/>
          <p:cNvSpPr txBox="1">
            <a:spLocks noChangeArrowheads="1"/>
          </p:cNvSpPr>
          <p:nvPr/>
        </p:nvSpPr>
        <p:spPr bwMode="auto">
          <a:xfrm>
            <a:off x="152400" y="0"/>
            <a:ext cx="17283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smtClean="0">
                <a:solidFill>
                  <a:srgbClr val="3607E5"/>
                </a:solidFill>
                <a:latin typeface="黑体" panose="02010609060101010101" pitchFamily="49" charset="-122"/>
                <a:ea typeface="黑体" panose="02010609060101010101" pitchFamily="49" charset="-122"/>
              </a:rPr>
              <a:t>栅工程</a:t>
            </a:r>
            <a:endParaRPr lang="zh-CN" altLang="en-US" sz="4000" b="1" dirty="0">
              <a:solidFill>
                <a:srgbClr val="3607E5"/>
              </a:solidFill>
              <a:latin typeface="黑体" panose="02010609060101010101" pitchFamily="49" charset="-122"/>
              <a:ea typeface="黑体" panose="02010609060101010101" pitchFamily="49" charset="-122"/>
            </a:endParaRPr>
          </a:p>
        </p:txBody>
      </p:sp>
      <p:sp>
        <p:nvSpPr>
          <p:cNvPr id="4100" name="Text Box 5"/>
          <p:cNvSpPr txBox="1">
            <a:spLocks noChangeArrowheads="1"/>
          </p:cNvSpPr>
          <p:nvPr/>
        </p:nvSpPr>
        <p:spPr bwMode="auto">
          <a:xfrm>
            <a:off x="4835202" y="413730"/>
            <a:ext cx="16208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dirty="0">
                <a:solidFill>
                  <a:srgbClr val="C00000"/>
                </a:solidFill>
                <a:latin typeface="黑体" panose="02010609060101010101" pitchFamily="49" charset="-122"/>
                <a:ea typeface="黑体" panose="02010609060101010101" pitchFamily="49" charset="-122"/>
              </a:rPr>
              <a:t>MIS</a:t>
            </a:r>
            <a:r>
              <a:rPr lang="zh-CN" altLang="en-US" dirty="0">
                <a:solidFill>
                  <a:srgbClr val="C00000"/>
                </a:solidFill>
                <a:latin typeface="黑体" panose="02010609060101010101" pitchFamily="49" charset="-122"/>
                <a:ea typeface="黑体" panose="02010609060101010101" pitchFamily="49" charset="-122"/>
              </a:rPr>
              <a:t>结构</a:t>
            </a:r>
            <a:endParaRPr lang="zh-CN" altLang="en-US" dirty="0">
              <a:solidFill>
                <a:srgbClr val="C00000"/>
              </a:solidFill>
              <a:latin typeface="黑体" panose="02010609060101010101" pitchFamily="49" charset="-122"/>
              <a:ea typeface="黑体" panose="02010609060101010101" pitchFamily="49" charset="-122"/>
            </a:endParaRPr>
          </a:p>
        </p:txBody>
      </p:sp>
      <p:sp>
        <p:nvSpPr>
          <p:cNvPr id="4101" name="Text Box 7"/>
          <p:cNvSpPr txBox="1">
            <a:spLocks noChangeArrowheads="1"/>
          </p:cNvSpPr>
          <p:nvPr/>
        </p:nvSpPr>
        <p:spPr bwMode="auto">
          <a:xfrm>
            <a:off x="4810349" y="1493299"/>
            <a:ext cx="4217987"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buFontTx/>
              <a:buNone/>
            </a:pPr>
            <a:r>
              <a:rPr lang="zh-CN" altLang="en-US" sz="2000" dirty="0">
                <a:latin typeface="黑体" panose="02010609060101010101" pitchFamily="49" charset="-122"/>
                <a:ea typeface="黑体" panose="02010609060101010101" pitchFamily="49" charset="-122"/>
              </a:rPr>
              <a:t>把栅电极层、栅介质层和Si衬底构成的MIS结构称为栅结构</a:t>
            </a:r>
            <a:endParaRPr lang="zh-CN" altLang="en-US" sz="2000" dirty="0">
              <a:latin typeface="黑体" panose="02010609060101010101" pitchFamily="49" charset="-122"/>
              <a:ea typeface="黑体" panose="02010609060101010101" pitchFamily="49" charset="-122"/>
            </a:endParaRPr>
          </a:p>
        </p:txBody>
      </p:sp>
      <p:sp>
        <p:nvSpPr>
          <p:cNvPr id="4103" name="文本框 5"/>
          <p:cNvSpPr txBox="1">
            <a:spLocks noChangeArrowheads="1"/>
          </p:cNvSpPr>
          <p:nvPr/>
        </p:nvSpPr>
        <p:spPr bwMode="auto">
          <a:xfrm>
            <a:off x="0" y="2971800"/>
            <a:ext cx="228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栅结构</a:t>
            </a:r>
            <a:endParaRPr lang="zh-CN" altLang="en-US" sz="1800"/>
          </a:p>
        </p:txBody>
      </p:sp>
      <p:pic>
        <p:nvPicPr>
          <p:cNvPr id="410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911717" y="3176586"/>
            <a:ext cx="14906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792" y="3695661"/>
            <a:ext cx="3051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792" y="4319548"/>
            <a:ext cx="43100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7613" y="4952960"/>
            <a:ext cx="33623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406077" y="1698624"/>
            <a:ext cx="4429125" cy="3752850"/>
          </a:xfrm>
          <a:prstGeom prst="rect">
            <a:avLst/>
          </a:prstGeom>
        </p:spPr>
      </p:pic>
      <p:sp>
        <p:nvSpPr>
          <p:cNvPr id="3" name="墨迹 2"/>
          <p:cNvSpPr/>
          <p:nvPr/>
        </p:nvSpPr>
        <p:spPr bwMode="auto">
          <a:xfrm>
            <a:off x="1030320" y="1905120"/>
            <a:ext cx="7621560" cy="33350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80989"/>
    </mc:Choice>
    <mc:Fallback>
      <p:transition spd="slow" advTm="80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70A62C-0E19-41B4-AA26-1C811F46AAED}" type="slidenum">
              <a:rPr lang="zh-CN" altLang="en-US" sz="1400" smtClean="0"/>
            </a:fld>
            <a:endParaRPr lang="en-US" altLang="zh-CN" sz="1400" smtClean="0"/>
          </a:p>
        </p:txBody>
      </p:sp>
      <p:sp>
        <p:nvSpPr>
          <p:cNvPr id="4099" name="Rectangle 2"/>
          <p:cNvSpPr>
            <a:spLocks noGrp="1" noChangeArrowheads="1"/>
          </p:cNvSpPr>
          <p:nvPr>
            <p:ph type="title"/>
          </p:nvPr>
        </p:nvSpPr>
        <p:spPr>
          <a:xfrm>
            <a:off x="22225" y="76200"/>
            <a:ext cx="8229600" cy="1143000"/>
          </a:xfrm>
        </p:spPr>
        <p:txBody>
          <a:bodyPr/>
          <a:lstStyle/>
          <a:p>
            <a:pPr algn="l" eaLnBrk="1" hangingPunct="1">
              <a:defRPr/>
            </a:pPr>
            <a:r>
              <a:rPr lang="zh-CN" altLang="en-US" sz="4000" b="1" dirty="0" smtClean="0">
                <a:solidFill>
                  <a:srgbClr val="3607E5"/>
                </a:solidFill>
                <a:latin typeface="黑体" panose="02010609060101010101" pitchFamily="49" charset="-122"/>
                <a:ea typeface="黑体" panose="02010609060101010101" pitchFamily="49" charset="-122"/>
                <a:cs typeface="+mn-cs"/>
              </a:rPr>
              <a:t>超薄</a:t>
            </a:r>
            <a:r>
              <a:rPr lang="en-US" altLang="zh-CN" sz="4000" b="1" dirty="0" err="1">
                <a:solidFill>
                  <a:srgbClr val="3607E5"/>
                </a:solidFill>
                <a:latin typeface="黑体" panose="02010609060101010101" pitchFamily="49" charset="-122"/>
                <a:ea typeface="黑体" panose="02010609060101010101" pitchFamily="49" charset="-122"/>
                <a:cs typeface="+mn-cs"/>
              </a:rPr>
              <a:t>SiO2</a:t>
            </a:r>
            <a:r>
              <a:rPr lang="zh-CN" altLang="en-US" sz="4000" b="1" dirty="0">
                <a:solidFill>
                  <a:srgbClr val="3607E5"/>
                </a:solidFill>
                <a:latin typeface="黑体" panose="02010609060101010101" pitchFamily="49" charset="-122"/>
                <a:ea typeface="黑体" panose="02010609060101010101" pitchFamily="49" charset="-122"/>
                <a:cs typeface="+mn-cs"/>
              </a:rPr>
              <a:t>薄膜的性质</a:t>
            </a:r>
            <a:endParaRPr lang="zh-CN" altLang="en-US" sz="4000" b="1" dirty="0">
              <a:solidFill>
                <a:srgbClr val="3607E5"/>
              </a:solidFill>
              <a:latin typeface="黑体" panose="02010609060101010101" pitchFamily="49" charset="-122"/>
              <a:ea typeface="黑体" panose="02010609060101010101" pitchFamily="49" charset="-122"/>
              <a:cs typeface="+mn-cs"/>
            </a:endParaRPr>
          </a:p>
        </p:txBody>
      </p:sp>
      <p:sp>
        <p:nvSpPr>
          <p:cNvPr id="7172" name="Text Box 3"/>
          <p:cNvSpPr txBox="1">
            <a:spLocks noChangeArrowheads="1"/>
          </p:cNvSpPr>
          <p:nvPr/>
        </p:nvSpPr>
        <p:spPr bwMode="auto">
          <a:xfrm>
            <a:off x="19050" y="1295400"/>
            <a:ext cx="8839200" cy="537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buFontTx/>
              <a:buNone/>
            </a:pPr>
            <a:r>
              <a:rPr lang="zh-CN" altLang="en-US" sz="2400" dirty="0">
                <a:latin typeface="黑体" panose="02010609060101010101" pitchFamily="49" charset="-122"/>
                <a:ea typeface="黑体" panose="02010609060101010101" pitchFamily="49" charset="-122"/>
              </a:rPr>
              <a:t>MOSFET绝缘栅要求低的缺陷态密度、低的漏电流、高的抗击穿强度和好的稳定性</a:t>
            </a:r>
            <a:endParaRPr lang="zh-CN" altLang="en-US" sz="2400" dirty="0">
              <a:latin typeface="黑体" panose="02010609060101010101" pitchFamily="49" charset="-122"/>
              <a:ea typeface="黑体" panose="02010609060101010101" pitchFamily="49" charset="-122"/>
            </a:endParaRPr>
          </a:p>
          <a:p>
            <a:pPr marL="0" lvl="1" eaLnBrk="1" hangingPunct="1">
              <a:lnSpc>
                <a:spcPct val="150000"/>
              </a:lnSpc>
              <a:buFontTx/>
              <a:buNone/>
            </a:pPr>
            <a:endParaRPr lang="zh-CN" altLang="en-US" sz="2400" dirty="0">
              <a:latin typeface="黑体" panose="02010609060101010101" pitchFamily="49" charset="-122"/>
              <a:ea typeface="黑体" panose="02010609060101010101" pitchFamily="49" charset="-122"/>
            </a:endParaRPr>
          </a:p>
          <a:p>
            <a:pPr marL="0" lvl="1" eaLnBrk="1" hangingPunct="1">
              <a:lnSpc>
                <a:spcPct val="150000"/>
              </a:lnSpc>
              <a:buFontTx/>
              <a:buNone/>
            </a:pPr>
            <a:r>
              <a:rPr lang="zh-CN" altLang="en-US" sz="2400" dirty="0">
                <a:latin typeface="黑体" panose="02010609060101010101" pitchFamily="49" charset="-122"/>
                <a:ea typeface="黑体" panose="02010609060101010101" pitchFamily="49" charset="-122"/>
              </a:rPr>
              <a:t>薄SiO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的性质：大于二个单SiO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层，即相当于7－8埃以后，超薄SiO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的禁带宽度与体SiO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相同。</a:t>
            </a:r>
            <a:endParaRPr lang="zh-CN" altLang="en-US" sz="2400" dirty="0">
              <a:latin typeface="黑体" panose="02010609060101010101" pitchFamily="49" charset="-122"/>
              <a:ea typeface="黑体" panose="02010609060101010101" pitchFamily="49" charset="-122"/>
            </a:endParaRPr>
          </a:p>
          <a:p>
            <a:pPr marL="0" lvl="1" eaLnBrk="1" hangingPunct="1">
              <a:lnSpc>
                <a:spcPct val="150000"/>
              </a:lnSpc>
              <a:buFontTx/>
              <a:buNone/>
            </a:pPr>
            <a:r>
              <a:rPr lang="zh-CN" altLang="en-US" sz="2400" dirty="0">
                <a:latin typeface="黑体" panose="02010609060101010101" pitchFamily="49" charset="-122"/>
                <a:ea typeface="黑体" panose="02010609060101010101" pitchFamily="49" charset="-122"/>
              </a:rPr>
              <a:t>在Si－SiO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界面附近两个单SiO</a:t>
            </a:r>
            <a:r>
              <a:rPr lang="zh-CN" altLang="en-US" sz="2400" baseline="-250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层内，氧原子与其近邻间的排列还没确定，所以无法形成与体相同的带隙。</a:t>
            </a:r>
            <a:endParaRPr lang="zh-CN" altLang="en-US" sz="2400" dirty="0">
              <a:latin typeface="黑体" panose="02010609060101010101" pitchFamily="49" charset="-122"/>
              <a:ea typeface="黑体" panose="02010609060101010101" pitchFamily="49" charset="-122"/>
            </a:endParaRPr>
          </a:p>
          <a:p>
            <a:pPr marL="0" lvl="1" eaLnBrk="1" hangingPunct="1">
              <a:lnSpc>
                <a:spcPct val="150000"/>
              </a:lnSpc>
              <a:buFontTx/>
              <a:buNone/>
            </a:pPr>
            <a:r>
              <a:rPr lang="zh-CN" altLang="en-US" sz="2400" dirty="0">
                <a:latin typeface="黑体" panose="02010609060101010101" pitchFamily="49" charset="-122"/>
                <a:ea typeface="黑体" panose="02010609060101010101" pitchFamily="49" charset="-122"/>
              </a:rPr>
              <a:t>目前已制备出栅氧13－15埃的器件性能和可靠性良好的MOSFET，但其栅泄漏电流达1－10A/cm2</a:t>
            </a:r>
            <a:endParaRPr lang="zh-CN" altLang="en-US" sz="2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11816"/>
    </mc:Choice>
    <mc:Fallback>
      <p:transition spd="slow" advTm="111816"/>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727F854-B7E1-4656-8D20-D5402FAD3B1C}" type="slidenum">
              <a:rPr lang="zh-CN" altLang="en-US" sz="1400" smtClean="0"/>
            </a:fld>
            <a:endParaRPr lang="en-US" altLang="zh-CN" sz="1400" smtClean="0"/>
          </a:p>
        </p:txBody>
      </p:sp>
      <p:sp>
        <p:nvSpPr>
          <p:cNvPr id="7171" name="Rectangle 2"/>
          <p:cNvSpPr>
            <a:spLocks noGrp="1" noChangeArrowheads="1"/>
          </p:cNvSpPr>
          <p:nvPr>
            <p:ph type="title"/>
          </p:nvPr>
        </p:nvSpPr>
        <p:spPr>
          <a:xfrm>
            <a:off x="103456" y="152400"/>
            <a:ext cx="4343286" cy="838200"/>
          </a:xfrm>
        </p:spPr>
        <p:txBody>
          <a:bodyPr/>
          <a:lstStyle/>
          <a:p>
            <a:pPr algn="l" eaLnBrk="1" hangingPunct="1">
              <a:defRPr/>
            </a:pPr>
            <a:r>
              <a:rPr lang="zh-CN" altLang="en-US" sz="4000" b="1" dirty="0">
                <a:solidFill>
                  <a:srgbClr val="3607E5"/>
                </a:solidFill>
                <a:latin typeface="黑体" panose="02010609060101010101" pitchFamily="49" charset="-122"/>
                <a:ea typeface="黑体" panose="02010609060101010101" pitchFamily="49" charset="-122"/>
                <a:cs typeface="+mn-cs"/>
              </a:rPr>
              <a:t>超薄</a:t>
            </a:r>
            <a:r>
              <a:rPr lang="en-US" altLang="zh-CN" sz="4000" b="1" dirty="0" err="1">
                <a:solidFill>
                  <a:srgbClr val="3607E5"/>
                </a:solidFill>
                <a:latin typeface="黑体" panose="02010609060101010101" pitchFamily="49" charset="-122"/>
                <a:ea typeface="黑体" panose="02010609060101010101" pitchFamily="49" charset="-122"/>
                <a:cs typeface="+mn-cs"/>
              </a:rPr>
              <a:t>SiO2</a:t>
            </a:r>
            <a:r>
              <a:rPr lang="zh-CN" altLang="en-US" sz="4000" b="1" dirty="0">
                <a:solidFill>
                  <a:srgbClr val="3607E5"/>
                </a:solidFill>
                <a:latin typeface="黑体" panose="02010609060101010101" pitchFamily="49" charset="-122"/>
                <a:ea typeface="黑体" panose="02010609060101010101" pitchFamily="49" charset="-122"/>
                <a:cs typeface="+mn-cs"/>
              </a:rPr>
              <a:t>的可靠性</a:t>
            </a:r>
            <a:endParaRPr lang="zh-CN" altLang="en-US" sz="4000" b="1" dirty="0">
              <a:solidFill>
                <a:srgbClr val="3607E5"/>
              </a:solidFill>
              <a:latin typeface="黑体" panose="02010609060101010101" pitchFamily="49" charset="-122"/>
              <a:ea typeface="黑体" panose="02010609060101010101" pitchFamily="49" charset="-122"/>
              <a:cs typeface="+mn-cs"/>
            </a:endParaRPr>
          </a:p>
        </p:txBody>
      </p:sp>
      <p:sp>
        <p:nvSpPr>
          <p:cNvPr id="12292" name="Rectangle 3"/>
          <p:cNvSpPr>
            <a:spLocks noGrp="1" noChangeArrowheads="1"/>
          </p:cNvSpPr>
          <p:nvPr>
            <p:ph type="body" idx="1"/>
          </p:nvPr>
        </p:nvSpPr>
        <p:spPr/>
        <p:txBody>
          <a:bodyPr/>
          <a:lstStyle/>
          <a:p>
            <a:pPr marL="0" lvl="1" indent="0" eaLnBrk="1" hangingPunct="1">
              <a:lnSpc>
                <a:spcPct val="150000"/>
              </a:lnSpc>
              <a:buFontTx/>
              <a:buNone/>
            </a:pPr>
            <a:r>
              <a:rPr lang="en-US" altLang="zh-CN" sz="2400" smtClean="0">
                <a:latin typeface="黑体" panose="02010609060101010101" pitchFamily="49" charset="-122"/>
                <a:ea typeface="黑体" panose="02010609060101010101" pitchFamily="49" charset="-122"/>
              </a:rPr>
              <a:t>16</a:t>
            </a:r>
            <a:r>
              <a:rPr lang="zh-CN" altLang="en-US" sz="2400" smtClean="0">
                <a:latin typeface="黑体" panose="02010609060101010101" pitchFamily="49" charset="-122"/>
                <a:ea typeface="黑体" panose="02010609060101010101" pitchFamily="49" charset="-122"/>
              </a:rPr>
              <a:t>埃氧化层在</a:t>
            </a:r>
            <a:r>
              <a:rPr lang="en-US" altLang="zh-CN" sz="2400" smtClean="0">
                <a:latin typeface="黑体" panose="02010609060101010101" pitchFamily="49" charset="-122"/>
                <a:ea typeface="黑体" panose="02010609060101010101" pitchFamily="49" charset="-122"/>
              </a:rPr>
              <a:t>1.6V</a:t>
            </a:r>
            <a:r>
              <a:rPr lang="zh-CN" altLang="en-US" sz="2400" smtClean="0">
                <a:latin typeface="黑体" panose="02010609060101010101" pitchFamily="49" charset="-122"/>
                <a:ea typeface="黑体" panose="02010609060101010101" pitchFamily="49" charset="-122"/>
              </a:rPr>
              <a:t>工作电压下可靠性要大于</a:t>
            </a:r>
            <a:r>
              <a:rPr lang="en-US" altLang="zh-CN" sz="2400" smtClean="0">
                <a:latin typeface="黑体" panose="02010609060101010101" pitchFamily="49" charset="-122"/>
                <a:ea typeface="黑体" panose="02010609060101010101" pitchFamily="49" charset="-122"/>
              </a:rPr>
              <a:t>10</a:t>
            </a:r>
            <a:r>
              <a:rPr lang="zh-CN" altLang="en-US" sz="2400" smtClean="0">
                <a:latin typeface="黑体" panose="02010609060101010101" pitchFamily="49" charset="-122"/>
                <a:ea typeface="黑体" panose="02010609060101010101" pitchFamily="49" charset="-122"/>
              </a:rPr>
              <a:t>年。</a:t>
            </a:r>
            <a:endParaRPr lang="zh-CN" altLang="en-US" sz="2400" smtClean="0">
              <a:latin typeface="黑体" panose="02010609060101010101" pitchFamily="49" charset="-122"/>
              <a:ea typeface="黑体" panose="02010609060101010101" pitchFamily="49" charset="-122"/>
            </a:endParaRPr>
          </a:p>
          <a:p>
            <a:pPr marL="0" lvl="1" indent="0" eaLnBrk="1" hangingPunct="1">
              <a:lnSpc>
                <a:spcPct val="150000"/>
              </a:lnSpc>
              <a:buFontTx/>
              <a:buNone/>
            </a:pPr>
            <a:r>
              <a:rPr lang="zh-CN" altLang="en-US" sz="2400" smtClean="0">
                <a:latin typeface="黑体" panose="02010609060101010101" pitchFamily="49" charset="-122"/>
                <a:ea typeface="黑体" panose="02010609060101010101" pitchFamily="49" charset="-122"/>
              </a:rPr>
              <a:t>对</a:t>
            </a:r>
            <a:r>
              <a:rPr lang="en-US" altLang="zh-CN" sz="2400" smtClean="0">
                <a:latin typeface="黑体" panose="02010609060101010101" pitchFamily="49" charset="-122"/>
                <a:ea typeface="黑体" panose="02010609060101010101" pitchFamily="49" charset="-122"/>
              </a:rPr>
              <a:t>16-14</a:t>
            </a:r>
            <a:r>
              <a:rPr lang="zh-CN" altLang="en-US" sz="2400" smtClean="0">
                <a:latin typeface="黑体" panose="02010609060101010101" pitchFamily="49" charset="-122"/>
                <a:ea typeface="黑体" panose="02010609060101010101" pitchFamily="49" charset="-122"/>
              </a:rPr>
              <a:t>埃的氧化层，不存在本征的可靠性问题。但杂质沾污等使可靠性变差</a:t>
            </a:r>
            <a:endParaRPr lang="zh-CN" altLang="en-US" sz="2400" smtClean="0">
              <a:latin typeface="黑体" panose="02010609060101010101" pitchFamily="49" charset="-122"/>
              <a:ea typeface="黑体" panose="02010609060101010101" pitchFamily="49" charset="-122"/>
            </a:endParaRPr>
          </a:p>
          <a:p>
            <a:pPr marL="0" lvl="1" indent="0" eaLnBrk="1" hangingPunct="1">
              <a:lnSpc>
                <a:spcPct val="150000"/>
              </a:lnSpc>
              <a:buFontTx/>
              <a:buNone/>
            </a:pPr>
            <a:endParaRPr lang="zh-CN" altLang="en-US" sz="2400" smtClean="0">
              <a:latin typeface="黑体" panose="02010609060101010101" pitchFamily="49" charset="-122"/>
              <a:ea typeface="黑体" panose="02010609060101010101" pitchFamily="49" charset="-122"/>
            </a:endParaRPr>
          </a:p>
          <a:p>
            <a:pPr marL="0" lvl="1" indent="0" eaLnBrk="1" hangingPunct="1">
              <a:lnSpc>
                <a:spcPct val="150000"/>
              </a:lnSpc>
              <a:buFontTx/>
              <a:buNone/>
            </a:pPr>
            <a:r>
              <a:rPr lang="zh-CN" altLang="en-US" sz="2400" smtClean="0">
                <a:latin typeface="黑体" panose="02010609060101010101" pitchFamily="49" charset="-122"/>
                <a:ea typeface="黑体" panose="02010609060101010101" pitchFamily="49" charset="-122"/>
              </a:rPr>
              <a:t>超薄氧化层失效的机理是渗透模型。其击穿是由于在薄氧化层中逐渐出现缺陷，在应力作用下，缺陷达到一定数量后在绝缘介质层中产生完整的电流通路，从而造成击穿可失效。</a:t>
            </a:r>
            <a:endParaRPr lang="zh-CN" altLang="en-US" sz="2400" smtClean="0">
              <a:latin typeface="黑体" panose="02010609060101010101" pitchFamily="49" charset="-122"/>
              <a:ea typeface="黑体" panose="02010609060101010101" pitchFamily="49" charset="-122"/>
            </a:endParaRPr>
          </a:p>
        </p:txBody>
      </p:sp>
      <p:pic>
        <p:nvPicPr>
          <p:cNvPr id="12293"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6792" y="228684"/>
            <a:ext cx="3962296" cy="80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2463"/>
    </mc:Choice>
    <mc:Fallback>
      <p:transition spd="slow" advTm="2463"/>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D5843AA-32B9-49A4-8D1C-480EF2393E8D}" type="slidenum">
              <a:rPr lang="zh-CN" altLang="en-US" sz="1400" smtClean="0"/>
            </a:fld>
            <a:endParaRPr lang="en-US" altLang="zh-CN" sz="1400" smtClean="0"/>
          </a:p>
        </p:txBody>
      </p:sp>
      <p:pic>
        <p:nvPicPr>
          <p:cNvPr id="21508"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2516" y="5386387"/>
            <a:ext cx="9144000"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矩形 4"/>
          <p:cNvSpPr>
            <a:spLocks noChangeArrowheads="1"/>
          </p:cNvSpPr>
          <p:nvPr/>
        </p:nvSpPr>
        <p:spPr bwMode="auto">
          <a:xfrm>
            <a:off x="228600" y="457200"/>
            <a:ext cx="661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a:solidFill>
                  <a:srgbClr val="3607E5"/>
                </a:solidFill>
                <a:latin typeface="黑体" panose="02010609060101010101" pitchFamily="49" charset="-122"/>
                <a:ea typeface="黑体" panose="02010609060101010101" pitchFamily="49" charset="-122"/>
              </a:rPr>
              <a:t>高介电常数栅介质</a:t>
            </a:r>
            <a:r>
              <a:rPr lang="zh-CN" altLang="en-US" sz="4000" b="1" dirty="0">
                <a:solidFill>
                  <a:srgbClr val="3607E5"/>
                </a:solidFill>
                <a:latin typeface="黑体" panose="02010609060101010101" pitchFamily="49" charset="-122"/>
                <a:ea typeface="黑体" panose="02010609060101010101" pitchFamily="49" charset="-122"/>
                <a:sym typeface="Symbol" panose="05050102010706020507" pitchFamily="18" charset="2"/>
              </a:rPr>
              <a:t>高</a:t>
            </a:r>
            <a:r>
              <a:rPr lang="en-US" altLang="zh-CN" sz="4000" b="1" dirty="0">
                <a:solidFill>
                  <a:srgbClr val="3607E5"/>
                </a:solidFill>
                <a:latin typeface="黑体" panose="02010609060101010101" pitchFamily="49" charset="-122"/>
                <a:ea typeface="黑体" panose="02010609060101010101" pitchFamily="49" charset="-122"/>
                <a:sym typeface="Symbol" panose="05050102010706020507" pitchFamily="18" charset="2"/>
              </a:rPr>
              <a:t>k</a:t>
            </a:r>
            <a:r>
              <a:rPr lang="zh-CN" altLang="en-US" sz="4000" b="1" dirty="0">
                <a:solidFill>
                  <a:srgbClr val="3607E5"/>
                </a:solidFill>
                <a:latin typeface="黑体" panose="02010609060101010101" pitchFamily="49" charset="-122"/>
                <a:ea typeface="黑体" panose="02010609060101010101" pitchFamily="49" charset="-122"/>
                <a:sym typeface="Symbol" panose="05050102010706020507" pitchFamily="18" charset="2"/>
              </a:rPr>
              <a:t>介质</a:t>
            </a:r>
            <a:endParaRPr lang="zh-CN" altLang="en-US" sz="4000" b="1" dirty="0">
              <a:solidFill>
                <a:srgbClr val="3607E5"/>
              </a:solidFill>
              <a:latin typeface="黑体" panose="02010609060101010101" pitchFamily="49" charset="-122"/>
              <a:ea typeface="黑体" panose="02010609060101010101" pitchFamily="49" charset="-122"/>
            </a:endParaRPr>
          </a:p>
        </p:txBody>
      </p:sp>
      <p:graphicFrame>
        <p:nvGraphicFramePr>
          <p:cNvPr id="6" name="Object 4"/>
          <p:cNvGraphicFramePr/>
          <p:nvPr/>
        </p:nvGraphicFramePr>
        <p:xfrm>
          <a:off x="1905070" y="1447852"/>
          <a:ext cx="4343286" cy="3962296"/>
        </p:xfrm>
        <a:graphic>
          <a:graphicData uri="http://schemas.openxmlformats.org/presentationml/2006/ole">
            <mc:AlternateContent xmlns:mc="http://schemas.openxmlformats.org/markup-compatibility/2006">
              <mc:Choice xmlns:v="urn:schemas-microsoft-com:vml" Requires="v">
                <p:oleObj spid="_x0000_s60422" name="" r:id="rId2" imgW="4333875" imgH="4038600" progId="Paint.Picture">
                  <p:embed/>
                </p:oleObj>
              </mc:Choice>
              <mc:Fallback>
                <p:oleObj name="" r:id="rId2" imgW="4333875" imgH="4038600" progId="Paint.Picture">
                  <p:embed/>
                  <p:pic>
                    <p:nvPicPr>
                      <p:cNvPr id="0" name="图片 604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70" y="1447852"/>
                        <a:ext cx="4343286" cy="3962296"/>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3640"/>
    </mc:Choice>
    <mc:Fallback>
      <p:transition spd="slow" advTm="2364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6318" y="533476"/>
            <a:ext cx="8769350" cy="46482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advTm="832"/>
    </mc:Choice>
    <mc:Fallback>
      <p:transition spd="slow" advTm="83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299A4DE-E20E-43D0-88AF-4AE5DC6ABF8B}" type="slidenum">
              <a:rPr lang="zh-CN" altLang="en-US" smtClean="0"/>
            </a:fld>
            <a:endParaRPr lang="en-US" altLang="zh-CN"/>
          </a:p>
        </p:txBody>
      </p:sp>
      <p:sp>
        <p:nvSpPr>
          <p:cNvPr id="3" name="矩形 2"/>
          <p:cNvSpPr/>
          <p:nvPr/>
        </p:nvSpPr>
        <p:spPr>
          <a:xfrm>
            <a:off x="228714" y="685872"/>
            <a:ext cx="8610374" cy="4662815"/>
          </a:xfrm>
          <a:prstGeom prst="rect">
            <a:avLst/>
          </a:prstGeom>
        </p:spPr>
        <p:txBody>
          <a:bodyPr wrap="square">
            <a:spAutoFit/>
          </a:bodyPr>
          <a:lstStyle/>
          <a:p>
            <a:pPr>
              <a:lnSpc>
                <a:spcPct val="150000"/>
              </a:lnSpc>
            </a:pPr>
            <a:r>
              <a:rPr lang="zh-CN" altLang="en-US" dirty="0">
                <a:solidFill>
                  <a:srgbClr val="333333"/>
                </a:solidFill>
                <a:latin typeface="黑体" panose="02010609060101010101" pitchFamily="49" charset="-122"/>
                <a:ea typeface="黑体" panose="02010609060101010101" pitchFamily="49" charset="-122"/>
              </a:rPr>
              <a:t>到上世纪</a:t>
            </a:r>
            <a:r>
              <a:rPr lang="en-US" altLang="zh-CN" dirty="0">
                <a:solidFill>
                  <a:srgbClr val="333333"/>
                </a:solidFill>
                <a:latin typeface="黑体" panose="02010609060101010101" pitchFamily="49" charset="-122"/>
                <a:ea typeface="黑体" panose="02010609060101010101" pitchFamily="49" charset="-122"/>
              </a:rPr>
              <a:t>90</a:t>
            </a:r>
            <a:r>
              <a:rPr lang="zh-CN" altLang="en-US" dirty="0">
                <a:solidFill>
                  <a:srgbClr val="333333"/>
                </a:solidFill>
                <a:latin typeface="黑体" panose="02010609060101010101" pitchFamily="49" charset="-122"/>
                <a:ea typeface="黑体" panose="02010609060101010101" pitchFamily="49" charset="-122"/>
              </a:rPr>
              <a:t>年代，通过巨额研发投资， “按比例缩小趋势 </a:t>
            </a:r>
            <a:r>
              <a:rPr lang="en-US" altLang="zh-CN" dirty="0">
                <a:solidFill>
                  <a:srgbClr val="333333"/>
                </a:solidFill>
                <a:latin typeface="黑体" panose="02010609060101010101" pitchFamily="49" charset="-122"/>
                <a:ea typeface="黑体" panose="02010609060101010101" pitchFamily="49" charset="-122"/>
              </a:rPr>
              <a:t>(scaling ) ”</a:t>
            </a:r>
            <a:r>
              <a:rPr lang="zh-CN" altLang="en-US" dirty="0">
                <a:solidFill>
                  <a:srgbClr val="333333"/>
                </a:solidFill>
                <a:latin typeface="黑体" panose="02010609060101010101" pitchFamily="49" charset="-122"/>
                <a:ea typeface="黑体" panose="02010609060101010101" pitchFamily="49" charset="-122"/>
              </a:rPr>
              <a:t>已运行了近</a:t>
            </a:r>
            <a:r>
              <a:rPr lang="en-US" altLang="zh-CN" dirty="0">
                <a:solidFill>
                  <a:srgbClr val="333333"/>
                </a:solidFill>
                <a:latin typeface="黑体" panose="02010609060101010101" pitchFamily="49" charset="-122"/>
                <a:ea typeface="黑体" panose="02010609060101010101" pitchFamily="49" charset="-122"/>
              </a:rPr>
              <a:t>30</a:t>
            </a:r>
            <a:r>
              <a:rPr lang="zh-CN" altLang="en-US" dirty="0">
                <a:solidFill>
                  <a:srgbClr val="333333"/>
                </a:solidFill>
                <a:latin typeface="黑体" panose="02010609060101010101" pitchFamily="49" charset="-122"/>
                <a:ea typeface="黑体" panose="02010609060101010101" pitchFamily="49" charset="-122"/>
              </a:rPr>
              <a:t>年 ，投资需求的不断增长促进了工业界的联盟，并促进了大量的研发合作、协会和其它种种合作形式的诞生。 为了指导这些研发项目， 美国半导体工业协会 </a:t>
            </a:r>
            <a:r>
              <a:rPr lang="en-US" altLang="zh-CN" dirty="0">
                <a:solidFill>
                  <a:srgbClr val="333333"/>
                </a:solidFill>
                <a:latin typeface="黑体" panose="02010609060101010101" pitchFamily="49" charset="-122"/>
                <a:ea typeface="黑体" panose="02010609060101010101" pitchFamily="49" charset="-122"/>
              </a:rPr>
              <a:t>(SIA ) </a:t>
            </a:r>
            <a:r>
              <a:rPr lang="zh-CN" altLang="en-US" dirty="0">
                <a:solidFill>
                  <a:srgbClr val="333333"/>
                </a:solidFill>
                <a:latin typeface="黑体" panose="02010609060101010101" pitchFamily="49" charset="-122"/>
                <a:ea typeface="黑体" panose="02010609060101010101" pitchFamily="49" charset="-122"/>
              </a:rPr>
              <a:t>发起编写了美国国家半导体技术发展路线图</a:t>
            </a:r>
            <a:r>
              <a:rPr lang="en-US" altLang="zh-CN" dirty="0">
                <a:solidFill>
                  <a:srgbClr val="333333"/>
                </a:solidFill>
                <a:latin typeface="黑体" panose="02010609060101010101" pitchFamily="49" charset="-122"/>
                <a:ea typeface="黑体" panose="02010609060101010101" pitchFamily="49" charset="-122"/>
              </a:rPr>
              <a:t>(National Technology Roadmap for Semiconductor</a:t>
            </a:r>
            <a:r>
              <a:rPr lang="zh-CN" altLang="en-US" dirty="0">
                <a:solidFill>
                  <a:srgbClr val="333333"/>
                </a:solidFill>
                <a:latin typeface="黑体" panose="02010609060101010101" pitchFamily="49" charset="-122"/>
                <a:ea typeface="黑体" panose="02010609060101010101" pitchFamily="49" charset="-122"/>
              </a:rPr>
              <a:t>，</a:t>
            </a:r>
            <a:r>
              <a:rPr lang="en-US" altLang="zh-CN" dirty="0">
                <a:solidFill>
                  <a:srgbClr val="333333"/>
                </a:solidFill>
                <a:latin typeface="黑体" panose="02010609060101010101" pitchFamily="49" charset="-122"/>
                <a:ea typeface="黑体" panose="02010609060101010101" pitchFamily="49" charset="-122"/>
              </a:rPr>
              <a:t>NTRS ) </a:t>
            </a:r>
            <a:r>
              <a:rPr lang="zh-CN" altLang="en-US" dirty="0">
                <a:solidFill>
                  <a:srgbClr val="333333"/>
                </a:solidFill>
                <a:latin typeface="黑体" panose="02010609060101010101" pitchFamily="49" charset="-122"/>
                <a:ea typeface="黑体" panose="02010609060101010101" pitchFamily="49" charset="-122"/>
              </a:rPr>
              <a:t>， 共发表了</a:t>
            </a:r>
            <a:r>
              <a:rPr lang="en-US" altLang="zh-CN" dirty="0">
                <a:solidFill>
                  <a:srgbClr val="333333"/>
                </a:solidFill>
                <a:latin typeface="黑体" panose="02010609060101010101" pitchFamily="49" charset="-122"/>
                <a:ea typeface="黑体" panose="02010609060101010101" pitchFamily="49" charset="-122"/>
              </a:rPr>
              <a:t>1992</a:t>
            </a:r>
            <a:r>
              <a:rPr lang="zh-CN" altLang="en-US" dirty="0">
                <a:solidFill>
                  <a:srgbClr val="333333"/>
                </a:solidFill>
                <a:latin typeface="黑体" panose="02010609060101010101" pitchFamily="49" charset="-122"/>
                <a:ea typeface="黑体" panose="02010609060101010101" pitchFamily="49" charset="-122"/>
              </a:rPr>
              <a:t>年、</a:t>
            </a:r>
            <a:r>
              <a:rPr lang="en-US" altLang="zh-CN" dirty="0">
                <a:solidFill>
                  <a:srgbClr val="333333"/>
                </a:solidFill>
                <a:latin typeface="黑体" panose="02010609060101010101" pitchFamily="49" charset="-122"/>
                <a:ea typeface="黑体" panose="02010609060101010101" pitchFamily="49" charset="-122"/>
              </a:rPr>
              <a:t>1994</a:t>
            </a:r>
            <a:r>
              <a:rPr lang="zh-CN" altLang="en-US" dirty="0">
                <a:solidFill>
                  <a:srgbClr val="333333"/>
                </a:solidFill>
                <a:latin typeface="黑体" panose="02010609060101010101" pitchFamily="49" charset="-122"/>
                <a:ea typeface="黑体" panose="02010609060101010101" pitchFamily="49" charset="-122"/>
              </a:rPr>
              <a:t>年和</a:t>
            </a:r>
            <a:r>
              <a:rPr lang="en-US" altLang="zh-CN" dirty="0">
                <a:solidFill>
                  <a:srgbClr val="333333"/>
                </a:solidFill>
                <a:latin typeface="黑体" panose="02010609060101010101" pitchFamily="49" charset="-122"/>
                <a:ea typeface="黑体" panose="02010609060101010101" pitchFamily="49" charset="-122"/>
              </a:rPr>
              <a:t>1997</a:t>
            </a:r>
            <a:r>
              <a:rPr lang="zh-CN" altLang="en-US" dirty="0">
                <a:solidFill>
                  <a:srgbClr val="333333"/>
                </a:solidFill>
                <a:latin typeface="黑体" panose="02010609060101010101" pitchFamily="49" charset="-122"/>
                <a:ea typeface="黑体" panose="02010609060101010101" pitchFamily="49" charset="-122"/>
              </a:rPr>
              <a:t>年三个版本。在</a:t>
            </a:r>
            <a:r>
              <a:rPr lang="en-US" altLang="zh-CN" dirty="0">
                <a:solidFill>
                  <a:srgbClr val="333333"/>
                </a:solidFill>
                <a:latin typeface="黑体" panose="02010609060101010101" pitchFamily="49" charset="-122"/>
                <a:ea typeface="黑体" panose="02010609060101010101" pitchFamily="49" charset="-122"/>
              </a:rPr>
              <a:t>1998</a:t>
            </a:r>
            <a:r>
              <a:rPr lang="zh-CN" altLang="en-US" dirty="0">
                <a:solidFill>
                  <a:srgbClr val="333333"/>
                </a:solidFill>
                <a:latin typeface="黑体" panose="02010609060101010101" pitchFamily="49" charset="-122"/>
                <a:ea typeface="黑体" panose="02010609060101010101" pitchFamily="49" charset="-122"/>
              </a:rPr>
              <a:t>年，由美国半导体工业协会提议，邀请了欧洲、 日本、韩国和中国台湾等国</a:t>
            </a:r>
            <a:br>
              <a:rPr lang="zh-CN" altLang="en-US" dirty="0">
                <a:solidFill>
                  <a:srgbClr val="333333"/>
                </a:solidFill>
                <a:latin typeface="黑体" panose="02010609060101010101" pitchFamily="49" charset="-122"/>
                <a:ea typeface="黑体" panose="02010609060101010101" pitchFamily="49" charset="-122"/>
              </a:rPr>
            </a:br>
            <a:r>
              <a:rPr lang="zh-CN" altLang="en-US" dirty="0">
                <a:solidFill>
                  <a:srgbClr val="333333"/>
                </a:solidFill>
                <a:latin typeface="黑体" panose="02010609060101010101" pitchFamily="49" charset="-122"/>
                <a:ea typeface="黑体" panose="02010609060101010101" pitchFamily="49" charset="-122"/>
              </a:rPr>
              <a:t>家和地区的人士参加，对路线图进行了更新，最终形成了</a:t>
            </a:r>
            <a:r>
              <a:rPr lang="en-US" altLang="zh-CN" dirty="0">
                <a:solidFill>
                  <a:srgbClr val="333333"/>
                </a:solidFill>
                <a:latin typeface="黑体" panose="02010609060101010101" pitchFamily="49" charset="-122"/>
                <a:ea typeface="黑体" panose="02010609060101010101" pitchFamily="49" charset="-122"/>
              </a:rPr>
              <a:t>1999 </a:t>
            </a:r>
            <a:r>
              <a:rPr lang="zh-CN" altLang="en-US" dirty="0">
                <a:solidFill>
                  <a:srgbClr val="333333"/>
                </a:solidFill>
                <a:latin typeface="黑体" panose="02010609060101010101" pitchFamily="49" charset="-122"/>
                <a:ea typeface="黑体" panose="02010609060101010101" pitchFamily="49" charset="-122"/>
              </a:rPr>
              <a:t>年的第一版国际半导体技术发展路线图</a:t>
            </a:r>
            <a:r>
              <a:rPr lang="en-US" altLang="zh-CN" dirty="0">
                <a:solidFill>
                  <a:srgbClr val="333333"/>
                </a:solidFill>
                <a:latin typeface="黑体" panose="02010609060101010101" pitchFamily="49" charset="-122"/>
                <a:ea typeface="黑体" panose="02010609060101010101" pitchFamily="49" charset="-122"/>
              </a:rPr>
              <a:t>( The International Technology Roadmap for </a:t>
            </a:r>
            <a:r>
              <a:rPr lang="en-US" altLang="zh-CN" dirty="0" err="1">
                <a:solidFill>
                  <a:srgbClr val="333333"/>
                </a:solidFill>
                <a:latin typeface="黑体" panose="02010609060101010101" pitchFamily="49" charset="-122"/>
                <a:ea typeface="黑体" panose="02010609060101010101" pitchFamily="49" charset="-122"/>
              </a:rPr>
              <a:t>Semicon</a:t>
            </a:r>
            <a:r>
              <a:rPr lang="en-US" altLang="zh-CN" dirty="0">
                <a:solidFill>
                  <a:srgbClr val="333333"/>
                </a:solidFill>
                <a:latin typeface="黑体" panose="02010609060101010101" pitchFamily="49" charset="-122"/>
                <a:ea typeface="黑体" panose="02010609060101010101" pitchFamily="49" charset="-122"/>
              </a:rPr>
              <a:t>—</a:t>
            </a:r>
            <a:br>
              <a:rPr lang="en-US" altLang="zh-CN" dirty="0">
                <a:solidFill>
                  <a:srgbClr val="333333"/>
                </a:solidFill>
                <a:latin typeface="黑体" panose="02010609060101010101" pitchFamily="49" charset="-122"/>
                <a:ea typeface="黑体" panose="02010609060101010101" pitchFamily="49" charset="-122"/>
              </a:rPr>
            </a:br>
            <a:r>
              <a:rPr lang="en-US" altLang="zh-CN" dirty="0" err="1">
                <a:solidFill>
                  <a:srgbClr val="333333"/>
                </a:solidFill>
                <a:latin typeface="黑体" panose="02010609060101010101" pitchFamily="49" charset="-122"/>
                <a:ea typeface="黑体" panose="02010609060101010101" pitchFamily="49" charset="-122"/>
              </a:rPr>
              <a:t>ductors</a:t>
            </a:r>
            <a:r>
              <a:rPr lang="zh-CN" altLang="en-US" dirty="0">
                <a:solidFill>
                  <a:srgbClr val="333333"/>
                </a:solidFill>
                <a:latin typeface="黑体" panose="02010609060101010101" pitchFamily="49" charset="-122"/>
                <a:ea typeface="黑体" panose="02010609060101010101" pitchFamily="49" charset="-122"/>
              </a:rPr>
              <a:t>，</a:t>
            </a:r>
            <a:r>
              <a:rPr lang="en-US" altLang="zh-CN" dirty="0">
                <a:solidFill>
                  <a:srgbClr val="333333"/>
                </a:solidFill>
                <a:latin typeface="黑体" panose="02010609060101010101" pitchFamily="49" charset="-122"/>
                <a:ea typeface="黑体" panose="02010609060101010101" pitchFamily="49" charset="-122"/>
              </a:rPr>
              <a:t>ITRS ) </a:t>
            </a:r>
            <a:r>
              <a:rPr lang="zh-CN" altLang="en-US" dirty="0">
                <a:solidFill>
                  <a:srgbClr val="333333"/>
                </a:solidFill>
                <a:latin typeface="黑体" panose="02010609060101010101" pitchFamily="49" charset="-122"/>
                <a:ea typeface="黑体" panose="02010609060101010101" pitchFamily="49" charset="-122"/>
              </a:rPr>
              <a:t>。 在此之后，国际半导体技术发展路线图在每偶数年份进行更新，每单数年份进行全面修订 。 </a:t>
            </a:r>
            <a:br>
              <a:rPr lang="zh-CN" altLang="en-US" dirty="0">
                <a:solidFill>
                  <a:srgbClr val="333333"/>
                </a:solidFill>
                <a:latin typeface="黑体" panose="02010609060101010101" pitchFamily="49" charset="-122"/>
                <a:ea typeface="黑体" panose="02010609060101010101" pitchFamily="49" charset="-122"/>
              </a:rPr>
            </a:br>
            <a:endParaRPr lang="zh-CN" altLang="en-US" dirty="0">
              <a:solidFill>
                <a:srgbClr val="333333"/>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85860CF-8F10-421F-87DC-A238B8430DE5}" type="slidenum">
              <a:rPr lang="zh-CN" altLang="en-US" sz="1400" smtClean="0"/>
            </a:fld>
            <a:endParaRPr lang="en-US" altLang="zh-CN" sz="1400"/>
          </a:p>
        </p:txBody>
      </p:sp>
      <p:pic>
        <p:nvPicPr>
          <p:cNvPr id="23555" name="Picture 2"/>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762100" y="1676400"/>
            <a:ext cx="5334000" cy="3567113"/>
          </a:xfrm>
          <a:noFill/>
        </p:spPr>
      </p:pic>
      <p:sp>
        <p:nvSpPr>
          <p:cNvPr id="23556" name="Text Box 3"/>
          <p:cNvSpPr txBox="1">
            <a:spLocks noChangeArrowheads="1"/>
          </p:cNvSpPr>
          <p:nvPr/>
        </p:nvSpPr>
        <p:spPr bwMode="auto">
          <a:xfrm>
            <a:off x="6324554" y="2209832"/>
            <a:ext cx="27432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dirty="0"/>
              <a:t>高</a:t>
            </a:r>
            <a:r>
              <a:rPr lang="en-US" altLang="zh-CN" sz="2400" dirty="0"/>
              <a:t>k</a:t>
            </a:r>
            <a:r>
              <a:rPr lang="zh-CN" altLang="en-US" sz="2400" dirty="0"/>
              <a:t>栅厚度提高后，栅控的到达沟道中的电力线减少，而到达源漏的电力线增多，</a:t>
            </a:r>
            <a:r>
              <a:rPr lang="en-US" altLang="zh-CN" sz="2400" dirty="0"/>
              <a:t>K</a:t>
            </a:r>
            <a:r>
              <a:rPr lang="zh-CN" altLang="en-US" sz="2400" dirty="0"/>
              <a:t>越大，这种边缘效应越显著。</a:t>
            </a:r>
            <a:endParaRPr lang="zh-CN" altLang="en-US" sz="2400" dirty="0"/>
          </a:p>
        </p:txBody>
      </p:sp>
      <p:sp>
        <p:nvSpPr>
          <p:cNvPr id="2" name="墨迹 1"/>
          <p:cNvSpPr/>
          <p:nvPr/>
        </p:nvSpPr>
        <p:spPr bwMode="auto">
          <a:xfrm>
            <a:off x="4204440" y="809640"/>
            <a:ext cx="1401840" cy="283500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33936"/>
    </mc:Choice>
    <mc:Fallback>
      <p:transition spd="slow" advTm="3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79B43FD-33FC-4CAF-B30B-349D4EA84B84}" type="slidenum">
              <a:rPr lang="zh-CN" altLang="en-US" sz="1400" smtClean="0"/>
            </a:fld>
            <a:endParaRPr lang="en-US" altLang="zh-CN" sz="1400" smtClean="0"/>
          </a:p>
        </p:txBody>
      </p:sp>
      <p:sp>
        <p:nvSpPr>
          <p:cNvPr id="14339" name="Rectangle 2"/>
          <p:cNvSpPr>
            <a:spLocks noGrp="1" noChangeArrowheads="1"/>
          </p:cNvSpPr>
          <p:nvPr>
            <p:ph type="title"/>
          </p:nvPr>
        </p:nvSpPr>
        <p:spPr>
          <a:xfrm>
            <a:off x="0" y="0"/>
            <a:ext cx="8229600" cy="1143000"/>
          </a:xfrm>
        </p:spPr>
        <p:txBody>
          <a:bodyPr/>
          <a:lstStyle/>
          <a:p>
            <a:pPr algn="l" eaLnBrk="1" hangingPunct="1">
              <a:defRPr/>
            </a:pPr>
            <a:r>
              <a:rPr lang="zh-CN" altLang="en-US" sz="4000" b="1" kern="1200" dirty="0">
                <a:solidFill>
                  <a:srgbClr val="3607E5"/>
                </a:solidFill>
                <a:latin typeface="黑体" panose="02010609060101010101" pitchFamily="49" charset="-122"/>
                <a:ea typeface="黑体" panose="02010609060101010101" pitchFamily="49" charset="-122"/>
                <a:cs typeface="+mn-cs"/>
              </a:rPr>
              <a:t>高介电常数栅介质材料的基本要求</a:t>
            </a:r>
            <a:endParaRPr lang="zh-CN" altLang="en-US" sz="4000" b="1" kern="1200" dirty="0">
              <a:solidFill>
                <a:srgbClr val="3607E5"/>
              </a:solidFill>
              <a:latin typeface="黑体" panose="02010609060101010101" pitchFamily="49" charset="-122"/>
              <a:ea typeface="黑体" panose="02010609060101010101" pitchFamily="49" charset="-122"/>
              <a:cs typeface="+mn-cs"/>
            </a:endParaRPr>
          </a:p>
        </p:txBody>
      </p:sp>
      <p:pic>
        <p:nvPicPr>
          <p:cNvPr id="24580"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52400" y="2055813"/>
            <a:ext cx="8910638" cy="3276600"/>
          </a:xfrm>
          <a:noFill/>
        </p:spPr>
      </p:pic>
    </p:spTree>
  </p:cSld>
  <p:clrMapOvr>
    <a:masterClrMapping/>
  </p:clrMapOvr>
  <mc:AlternateContent xmlns:mc="http://schemas.openxmlformats.org/markup-compatibility/2006">
    <mc:Choice xmlns:p14="http://schemas.microsoft.com/office/powerpoint/2010/main" Requires="p14">
      <p:transition spd="slow" p14:dur="2000" advTm="19442"/>
    </mc:Choice>
    <mc:Fallback>
      <p:transition spd="slow" advTm="19442"/>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87C8AD1-0563-47C7-B5F1-9AD5ABB41916}" type="slidenum">
              <a:rPr lang="zh-CN" altLang="en-US" sz="1400" smtClean="0"/>
            </a:fld>
            <a:endParaRPr lang="en-US" altLang="zh-CN" sz="1400" smtClean="0"/>
          </a:p>
        </p:txBody>
      </p:sp>
      <p:sp>
        <p:nvSpPr>
          <p:cNvPr id="37891" name="Text Box 2"/>
          <p:cNvSpPr txBox="1">
            <a:spLocks noChangeArrowheads="1"/>
          </p:cNvSpPr>
          <p:nvPr/>
        </p:nvSpPr>
        <p:spPr bwMode="auto">
          <a:xfrm>
            <a:off x="31750" y="152400"/>
            <a:ext cx="89392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a:solidFill>
                  <a:srgbClr val="3607E5"/>
                </a:solidFill>
                <a:latin typeface="黑体" panose="02010609060101010101" pitchFamily="49" charset="-122"/>
                <a:ea typeface="黑体" panose="02010609060101010101" pitchFamily="49" charset="-122"/>
              </a:rPr>
              <a:t>4.4 </a:t>
            </a:r>
            <a:r>
              <a:rPr lang="zh-CN" altLang="en-US" sz="4000" b="1">
                <a:solidFill>
                  <a:srgbClr val="3607E5"/>
                </a:solidFill>
                <a:latin typeface="黑体" panose="02010609060101010101" pitchFamily="49" charset="-122"/>
                <a:ea typeface="黑体" panose="02010609060101010101" pitchFamily="49" charset="-122"/>
              </a:rPr>
              <a:t>纳米</a:t>
            </a:r>
            <a:r>
              <a:rPr lang="en-US" altLang="zh-CN" sz="4000" b="1">
                <a:solidFill>
                  <a:srgbClr val="3607E5"/>
                </a:solidFill>
                <a:latin typeface="黑体" panose="02010609060101010101" pitchFamily="49" charset="-122"/>
                <a:ea typeface="黑体" panose="02010609060101010101" pitchFamily="49" charset="-122"/>
              </a:rPr>
              <a:t>CMOS</a:t>
            </a:r>
            <a:r>
              <a:rPr lang="zh-CN" altLang="en-US" sz="4000" b="1">
                <a:solidFill>
                  <a:srgbClr val="3607E5"/>
                </a:solidFill>
                <a:latin typeface="黑体" panose="02010609060101010101" pitchFamily="49" charset="-122"/>
                <a:ea typeface="黑体" panose="02010609060101010101" pitchFamily="49" charset="-122"/>
              </a:rPr>
              <a:t>技术中的新型栅电极材料</a:t>
            </a:r>
            <a:endParaRPr lang="zh-CN" altLang="en-US" sz="4000" b="1">
              <a:solidFill>
                <a:srgbClr val="3607E5"/>
              </a:solidFill>
              <a:latin typeface="黑体" panose="02010609060101010101" pitchFamily="49" charset="-122"/>
              <a:ea typeface="黑体" panose="02010609060101010101" pitchFamily="49" charset="-122"/>
            </a:endParaRPr>
          </a:p>
        </p:txBody>
      </p:sp>
      <p:sp>
        <p:nvSpPr>
          <p:cNvPr id="37892" name="Text Box 3"/>
          <p:cNvSpPr txBox="1">
            <a:spLocks noChangeArrowheads="1"/>
          </p:cNvSpPr>
          <p:nvPr/>
        </p:nvSpPr>
        <p:spPr bwMode="auto">
          <a:xfrm>
            <a:off x="231775" y="2667000"/>
            <a:ext cx="8686800"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en-US" altLang="zh-CN" sz="2000"/>
              <a:t>CMOS</a:t>
            </a:r>
            <a:r>
              <a:rPr lang="zh-CN" altLang="en-US" sz="2000"/>
              <a:t>技术中的栅电极</a:t>
            </a:r>
            <a:endParaRPr lang="en-US" altLang="zh-CN" sz="2000"/>
          </a:p>
          <a:p>
            <a:pPr eaLnBrk="1" hangingPunct="1">
              <a:lnSpc>
                <a:spcPct val="125000"/>
              </a:lnSpc>
              <a:spcBef>
                <a:spcPct val="0"/>
              </a:spcBef>
              <a:buFontTx/>
              <a:buNone/>
            </a:pPr>
            <a:r>
              <a:rPr lang="en-US" altLang="zh-CN" sz="2000"/>
              <a:t> </a:t>
            </a:r>
            <a:r>
              <a:rPr lang="zh-CN" altLang="en-US" sz="2000"/>
              <a:t>电阻率及自对准技术的发展，提出了</a:t>
            </a:r>
            <a:endParaRPr lang="en-US" altLang="zh-CN" sz="2000"/>
          </a:p>
          <a:p>
            <a:pPr eaLnBrk="1" hangingPunct="1">
              <a:lnSpc>
                <a:spcPct val="125000"/>
              </a:lnSpc>
              <a:spcBef>
                <a:spcPct val="0"/>
              </a:spcBef>
              <a:buFontTx/>
              <a:buNone/>
            </a:pPr>
            <a:r>
              <a:rPr lang="en-US" altLang="zh-CN" sz="2000"/>
              <a:t>AL——</a:t>
            </a:r>
            <a:r>
              <a:rPr lang="zh-CN" altLang="en-US" sz="2000"/>
              <a:t>多晶硅</a:t>
            </a:r>
            <a:r>
              <a:rPr lang="en-US" altLang="zh-CN" sz="2000"/>
              <a:t>(</a:t>
            </a:r>
            <a:r>
              <a:rPr lang="zh-CN" altLang="en-US" sz="2000"/>
              <a:t>硼扩散）</a:t>
            </a:r>
            <a:r>
              <a:rPr lang="en-US" altLang="zh-CN" sz="2000"/>
              <a:t>——</a:t>
            </a:r>
            <a:r>
              <a:rPr lang="zh-CN" altLang="en-US" sz="2000"/>
              <a:t>多晶硅／金属硅化物（多晶硅耗尽）</a:t>
            </a:r>
            <a:r>
              <a:rPr lang="en-US" altLang="zh-CN" sz="2000"/>
              <a:t>——</a:t>
            </a:r>
            <a:r>
              <a:rPr lang="zh-CN" altLang="en-US" sz="2000"/>
              <a:t>新型栅电极</a:t>
            </a:r>
            <a:r>
              <a:rPr lang="zh-CN" altLang="en-US" sz="2400"/>
              <a:t>         </a:t>
            </a:r>
            <a:endParaRPr lang="zh-CN" altLang="en-US" sz="2400"/>
          </a:p>
        </p:txBody>
      </p:sp>
      <p:pic>
        <p:nvPicPr>
          <p:cNvPr id="3789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5588" y="1525588"/>
            <a:ext cx="744220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838" y="990600"/>
            <a:ext cx="66294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3238" y="1122363"/>
            <a:ext cx="4572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632325"/>
            <a:ext cx="892175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墨迹 1"/>
          <p:cNvSpPr/>
          <p:nvPr/>
        </p:nvSpPr>
        <p:spPr bwMode="auto">
          <a:xfrm>
            <a:off x="268560" y="3209040"/>
            <a:ext cx="8499960" cy="10814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67137"/>
    </mc:Choice>
    <mc:Fallback>
      <p:transition spd="slow" advTm="16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B4DBEC8-779F-4C12-ABB4-638293D8375E}" type="slidenum">
              <a:rPr lang="zh-CN" altLang="en-US" sz="1400" smtClean="0"/>
            </a:fld>
            <a:endParaRPr lang="en-US" altLang="zh-CN" sz="1400" smtClean="0"/>
          </a:p>
        </p:txBody>
      </p:sp>
      <p:pic>
        <p:nvPicPr>
          <p:cNvPr id="4198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52400"/>
            <a:ext cx="57245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5715000"/>
            <a:ext cx="53467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墨迹 1"/>
          <p:cNvSpPr/>
          <p:nvPr/>
        </p:nvSpPr>
        <p:spPr bwMode="auto">
          <a:xfrm>
            <a:off x="811800" y="1690560"/>
            <a:ext cx="5541480" cy="480672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73474"/>
    </mc:Choice>
    <mc:Fallback>
      <p:transition spd="slow" advTm="73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B7FE11-10C1-426B-AB45-476EC2E89A5A}" type="slidenum">
              <a:rPr lang="zh-CN" altLang="en-US" sz="1400" smtClean="0"/>
            </a:fld>
            <a:endParaRPr lang="en-US" altLang="zh-CN" sz="1400" smtClean="0"/>
          </a:p>
        </p:txBody>
      </p:sp>
      <p:sp>
        <p:nvSpPr>
          <p:cNvPr id="45059" name="Rectangle 2"/>
          <p:cNvSpPr>
            <a:spLocks noGrp="1" noChangeArrowheads="1"/>
          </p:cNvSpPr>
          <p:nvPr>
            <p:ph type="body" idx="1"/>
          </p:nvPr>
        </p:nvSpPr>
        <p:spPr>
          <a:xfrm>
            <a:off x="381000" y="2133600"/>
            <a:ext cx="8229600" cy="2971800"/>
          </a:xfrm>
        </p:spPr>
        <p:txBody>
          <a:bodyPr/>
          <a:lstStyle/>
          <a:p>
            <a:pPr eaLnBrk="1" hangingPunct="1"/>
            <a:r>
              <a:rPr lang="zh-CN" altLang="en-US" dirty="0" smtClean="0"/>
              <a:t>电阻率低，</a:t>
            </a:r>
            <a:r>
              <a:rPr lang="en-US" altLang="zh-CN" dirty="0" smtClean="0"/>
              <a:t>4</a:t>
            </a:r>
            <a:r>
              <a:rPr lang="zh-CN" altLang="en-US" dirty="0" smtClean="0"/>
              <a:t>－</a:t>
            </a:r>
            <a:r>
              <a:rPr lang="en-US" altLang="zh-CN" dirty="0" smtClean="0"/>
              <a:t>6</a:t>
            </a:r>
            <a:r>
              <a:rPr lang="en-US" altLang="zh-CN" dirty="0" smtClean="0">
                <a:sym typeface="Symbol" panose="05050102010706020507" pitchFamily="18" charset="2"/>
              </a:rPr>
              <a:t></a:t>
            </a:r>
            <a:r>
              <a:rPr lang="zh-CN" altLang="en-US" dirty="0" smtClean="0">
                <a:sym typeface="Symbol" panose="05050102010706020507" pitchFamily="18" charset="2"/>
              </a:rPr>
              <a:t>／</a:t>
            </a:r>
            <a:r>
              <a:rPr lang="zh-CN" altLang="en-US" i="1" dirty="0" smtClean="0">
                <a:sym typeface="Symbol" panose="05050102010706020507" pitchFamily="18" charset="2"/>
              </a:rPr>
              <a:t>□</a:t>
            </a:r>
            <a:endParaRPr lang="zh-CN" altLang="en-US" i="1" dirty="0" smtClean="0">
              <a:sym typeface="Symbol" panose="05050102010706020507" pitchFamily="18" charset="2"/>
            </a:endParaRPr>
          </a:p>
          <a:p>
            <a:pPr eaLnBrk="1" hangingPunct="1"/>
            <a:r>
              <a:rPr lang="zh-CN" altLang="en-US" dirty="0" smtClean="0">
                <a:sym typeface="Symbol" panose="05050102010706020507" pitchFamily="18" charset="2"/>
              </a:rPr>
              <a:t>功函数合适</a:t>
            </a:r>
            <a:endParaRPr lang="zh-CN" altLang="en-US" dirty="0" smtClean="0">
              <a:sym typeface="Symbol" panose="05050102010706020507" pitchFamily="18" charset="2"/>
            </a:endParaRPr>
          </a:p>
          <a:p>
            <a:pPr eaLnBrk="1" hangingPunct="1"/>
            <a:r>
              <a:rPr lang="zh-CN" altLang="en-US" dirty="0" smtClean="0">
                <a:sym typeface="Symbol" panose="05050102010706020507" pitchFamily="18" charset="2"/>
              </a:rPr>
              <a:t>热稳定、化学稳定、机械稳定</a:t>
            </a:r>
            <a:endParaRPr lang="zh-CN" altLang="en-US" dirty="0" smtClean="0">
              <a:sym typeface="Symbol" panose="05050102010706020507" pitchFamily="18" charset="2"/>
            </a:endParaRPr>
          </a:p>
          <a:p>
            <a:pPr eaLnBrk="1" hangingPunct="1"/>
            <a:r>
              <a:rPr lang="zh-CN" altLang="en-US" dirty="0" smtClean="0">
                <a:sym typeface="Symbol" panose="05050102010706020507" pitchFamily="18" charset="2"/>
              </a:rPr>
              <a:t>与栅介质好的黏附性</a:t>
            </a:r>
            <a:endParaRPr lang="zh-CN" altLang="en-US" dirty="0" smtClean="0">
              <a:sym typeface="Symbol" panose="05050102010706020507" pitchFamily="18" charset="2"/>
            </a:endParaRPr>
          </a:p>
          <a:p>
            <a:pPr eaLnBrk="1" hangingPunct="1"/>
            <a:r>
              <a:rPr lang="zh-CN" altLang="en-US" dirty="0" smtClean="0">
                <a:sym typeface="Symbol" panose="05050102010706020507" pitchFamily="18" charset="2"/>
              </a:rPr>
              <a:t>与</a:t>
            </a:r>
            <a:r>
              <a:rPr lang="en-US" altLang="zh-CN" dirty="0" smtClean="0">
                <a:sym typeface="Symbol" panose="05050102010706020507" pitchFamily="18" charset="2"/>
              </a:rPr>
              <a:t>CMOS</a:t>
            </a:r>
            <a:r>
              <a:rPr lang="zh-CN" altLang="en-US" dirty="0" smtClean="0">
                <a:sym typeface="Symbol" panose="05050102010706020507" pitchFamily="18" charset="2"/>
              </a:rPr>
              <a:t>工艺兼容</a:t>
            </a:r>
            <a:endParaRPr lang="zh-CN" altLang="en-US" dirty="0" smtClean="0">
              <a:sym typeface="Symbol" panose="05050102010706020507" pitchFamily="18" charset="2"/>
            </a:endParaRPr>
          </a:p>
        </p:txBody>
      </p:sp>
      <p:sp>
        <p:nvSpPr>
          <p:cNvPr id="45060" name="Text Box 3"/>
          <p:cNvSpPr>
            <a:spLocks noGrp="1" noChangeArrowheads="1"/>
          </p:cNvSpPr>
          <p:nvPr>
            <p:ph type="title"/>
          </p:nvPr>
        </p:nvSpPr>
        <p:spPr>
          <a:noFill/>
        </p:spPr>
        <p:txBody>
          <a:bodyPr/>
          <a:lstStyle/>
          <a:p>
            <a:pPr algn="l" eaLnBrk="1" hangingPunct="1"/>
            <a:r>
              <a:rPr lang="en-US" altLang="zh-CN" sz="4000" b="1" kern="1200" dirty="0" smtClean="0">
                <a:solidFill>
                  <a:srgbClr val="3607E5"/>
                </a:solidFill>
                <a:latin typeface="黑体" panose="02010609060101010101" pitchFamily="49" charset="-122"/>
                <a:ea typeface="黑体" panose="02010609060101010101" pitchFamily="49" charset="-122"/>
                <a:cs typeface="+mn-cs"/>
              </a:rPr>
              <a:t>CMOS</a:t>
            </a:r>
            <a:r>
              <a:rPr lang="zh-CN" altLang="en-US" sz="4000" b="1" kern="1200" dirty="0">
                <a:solidFill>
                  <a:srgbClr val="3607E5"/>
                </a:solidFill>
                <a:latin typeface="黑体" panose="02010609060101010101" pitchFamily="49" charset="-122"/>
                <a:ea typeface="黑体" panose="02010609060101010101" pitchFamily="49" charset="-122"/>
                <a:cs typeface="+mn-cs"/>
              </a:rPr>
              <a:t>技术中对新型栅电极材料的基本要求</a:t>
            </a:r>
            <a:endParaRPr lang="zh-CN" altLang="en-US" sz="4000" b="1" kern="1200" dirty="0">
              <a:solidFill>
                <a:srgbClr val="3607E5"/>
              </a:solidFill>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241187"/>
    </mc:Choice>
    <mc:Fallback>
      <p:transition spd="slow" advTm="241187"/>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F2AD4BD-EF47-4939-8F50-C1874B877927}" type="slidenum">
              <a:rPr lang="zh-CN" altLang="en-US" sz="1400" smtClean="0"/>
            </a:fld>
            <a:endParaRPr lang="en-US" altLang="zh-CN" sz="1400" smtClean="0"/>
          </a:p>
        </p:txBody>
      </p:sp>
      <p:pic>
        <p:nvPicPr>
          <p:cNvPr id="5017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7350" y="0"/>
            <a:ext cx="836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72949"/>
    </mc:Choice>
    <mc:Fallback>
      <p:transition spd="slow" advTm="72949"/>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38339F2-19FC-454A-BA05-28C1FFD7E603}" type="slidenum">
              <a:rPr lang="zh-CN" altLang="en-US" sz="1400" smtClean="0"/>
            </a:fld>
            <a:endParaRPr lang="en-US" altLang="zh-CN" sz="1400" smtClean="0"/>
          </a:p>
        </p:txBody>
      </p:sp>
      <p:sp>
        <p:nvSpPr>
          <p:cNvPr id="52227" name="Text Box 2"/>
          <p:cNvSpPr txBox="1">
            <a:spLocks noChangeArrowheads="1"/>
          </p:cNvSpPr>
          <p:nvPr/>
        </p:nvSpPr>
        <p:spPr bwMode="auto">
          <a:xfrm>
            <a:off x="228600" y="228600"/>
            <a:ext cx="53339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smtClean="0">
                <a:solidFill>
                  <a:srgbClr val="3607E5"/>
                </a:solidFill>
                <a:latin typeface="黑体" panose="02010609060101010101" pitchFamily="49" charset="-122"/>
                <a:ea typeface="黑体" panose="02010609060101010101" pitchFamily="49" charset="-122"/>
              </a:rPr>
              <a:t>多晶</a:t>
            </a:r>
            <a:r>
              <a:rPr lang="en-US" altLang="zh-CN" sz="4000" b="1" dirty="0">
                <a:solidFill>
                  <a:srgbClr val="3607E5"/>
                </a:solidFill>
                <a:latin typeface="黑体" panose="02010609060101010101" pitchFamily="49" charset="-122"/>
                <a:ea typeface="黑体" panose="02010609060101010101" pitchFamily="49" charset="-122"/>
              </a:rPr>
              <a:t>Si</a:t>
            </a:r>
            <a:r>
              <a:rPr lang="en-US" altLang="zh-CN" sz="4000" b="1" baseline="-25000" dirty="0">
                <a:solidFill>
                  <a:srgbClr val="3607E5"/>
                </a:solidFill>
                <a:latin typeface="黑体" panose="02010609060101010101" pitchFamily="49" charset="-122"/>
                <a:ea typeface="黑体" panose="02010609060101010101" pitchFamily="49" charset="-122"/>
              </a:rPr>
              <a:t>1-x</a:t>
            </a:r>
            <a:r>
              <a:rPr lang="en-US" altLang="zh-CN" sz="4000" b="1" dirty="0">
                <a:solidFill>
                  <a:srgbClr val="3607E5"/>
                </a:solidFill>
                <a:latin typeface="黑体" panose="02010609060101010101" pitchFamily="49" charset="-122"/>
                <a:ea typeface="黑体" panose="02010609060101010101" pitchFamily="49" charset="-122"/>
              </a:rPr>
              <a:t>Ge</a:t>
            </a:r>
            <a:r>
              <a:rPr lang="en-US" altLang="zh-CN" sz="4000" b="1" baseline="-25000" dirty="0">
                <a:solidFill>
                  <a:srgbClr val="3607E5"/>
                </a:solidFill>
                <a:latin typeface="黑体" panose="02010609060101010101" pitchFamily="49" charset="-122"/>
                <a:ea typeface="黑体" panose="02010609060101010101" pitchFamily="49" charset="-122"/>
              </a:rPr>
              <a:t>x</a:t>
            </a:r>
            <a:endParaRPr lang="en-US" altLang="zh-CN" sz="4000" b="1" baseline="-25000" dirty="0">
              <a:solidFill>
                <a:srgbClr val="3607E5"/>
              </a:solidFill>
              <a:latin typeface="黑体" panose="02010609060101010101" pitchFamily="49" charset="-122"/>
              <a:ea typeface="黑体" panose="02010609060101010101" pitchFamily="49" charset="-122"/>
            </a:endParaRPr>
          </a:p>
        </p:txBody>
      </p:sp>
      <p:pic>
        <p:nvPicPr>
          <p:cNvPr id="5222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78" y="920458"/>
            <a:ext cx="5486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9" name="Text Box 4"/>
          <p:cNvSpPr txBox="1">
            <a:spLocks noChangeArrowheads="1"/>
          </p:cNvSpPr>
          <p:nvPr/>
        </p:nvSpPr>
        <p:spPr bwMode="auto">
          <a:xfrm>
            <a:off x="5334000" y="1066800"/>
            <a:ext cx="3810000" cy="377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t>多晶</a:t>
            </a:r>
            <a:r>
              <a:rPr lang="en-US" altLang="zh-CN" sz="2400"/>
              <a:t>SiGe</a:t>
            </a:r>
            <a:r>
              <a:rPr lang="zh-CN" altLang="en-US" sz="2400"/>
              <a:t>中硅的分凝系数低于多晶硅中，可抑制硼扩散。</a:t>
            </a:r>
            <a:endParaRPr lang="zh-CN" altLang="en-US" sz="2400"/>
          </a:p>
          <a:p>
            <a:pPr eaLnBrk="1" hangingPunct="1">
              <a:spcBef>
                <a:spcPct val="0"/>
              </a:spcBef>
              <a:buFontTx/>
              <a:buNone/>
            </a:pPr>
            <a:endParaRPr lang="zh-CN" altLang="en-US" sz="2800"/>
          </a:p>
          <a:p>
            <a:pPr eaLnBrk="1" hangingPunct="1">
              <a:spcBef>
                <a:spcPct val="0"/>
              </a:spcBef>
              <a:buFontTx/>
              <a:buNone/>
            </a:pPr>
            <a:r>
              <a:rPr lang="zh-CN" altLang="en-US" sz="2400"/>
              <a:t>掺入其中的杂质激活能低</a:t>
            </a:r>
            <a:endParaRPr lang="zh-CN" altLang="en-US" sz="2400"/>
          </a:p>
          <a:p>
            <a:pPr eaLnBrk="1" hangingPunct="1">
              <a:spcBef>
                <a:spcPct val="0"/>
              </a:spcBef>
              <a:buFontTx/>
              <a:buNone/>
            </a:pPr>
            <a:endParaRPr lang="zh-CN" altLang="en-US" sz="2800"/>
          </a:p>
          <a:p>
            <a:pPr eaLnBrk="1" hangingPunct="1">
              <a:spcBef>
                <a:spcPct val="0"/>
              </a:spcBef>
              <a:buFontTx/>
              <a:buNone/>
            </a:pPr>
            <a:r>
              <a:rPr lang="zh-CN" altLang="en-US" sz="2400"/>
              <a:t>其薄层电阻低于多晶硅，改善了多晶硅耗尽效应</a:t>
            </a:r>
            <a:endParaRPr lang="zh-CN" altLang="en-US" sz="2400"/>
          </a:p>
          <a:p>
            <a:pPr eaLnBrk="1" hangingPunct="1">
              <a:spcBef>
                <a:spcPct val="0"/>
              </a:spcBef>
              <a:buFontTx/>
              <a:buNone/>
            </a:pPr>
            <a:endParaRPr lang="zh-CN" altLang="en-US" sz="2400"/>
          </a:p>
          <a:p>
            <a:pPr eaLnBrk="1" hangingPunct="1">
              <a:spcBef>
                <a:spcPct val="0"/>
              </a:spcBef>
              <a:buFontTx/>
              <a:buNone/>
            </a:pP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2000" advTm="150882"/>
    </mc:Choice>
    <mc:Fallback>
      <p:transition spd="slow" advTm="150882"/>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F67732E-2B88-4EA1-8901-290B24A3E07A}" type="slidenum">
              <a:rPr lang="zh-CN" altLang="en-US" sz="1400" smtClean="0"/>
            </a:fld>
            <a:endParaRPr lang="en-US" altLang="zh-CN" sz="1400" smtClean="0"/>
          </a:p>
        </p:txBody>
      </p:sp>
      <p:pic>
        <p:nvPicPr>
          <p:cNvPr id="5632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990600"/>
            <a:ext cx="6324600" cy="541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4" name="Text Box 3"/>
          <p:cNvSpPr txBox="1">
            <a:spLocks noChangeArrowheads="1"/>
          </p:cNvSpPr>
          <p:nvPr/>
        </p:nvSpPr>
        <p:spPr bwMode="auto">
          <a:xfrm>
            <a:off x="152400" y="152400"/>
            <a:ext cx="84241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4000" b="1" dirty="0">
                <a:solidFill>
                  <a:srgbClr val="3607E5"/>
                </a:solidFill>
                <a:latin typeface="黑体" panose="02010609060101010101" pitchFamily="49" charset="-122"/>
                <a:ea typeface="黑体" panose="02010609060101010101" pitchFamily="49" charset="-122"/>
              </a:rPr>
              <a:t>多晶锗硅栅</a:t>
            </a:r>
            <a:r>
              <a:rPr lang="en-US" altLang="zh-CN" sz="4000" b="1" dirty="0">
                <a:solidFill>
                  <a:srgbClr val="3607E5"/>
                </a:solidFill>
                <a:latin typeface="黑体" panose="02010609060101010101" pitchFamily="49" charset="-122"/>
                <a:ea typeface="黑体" panose="02010609060101010101" pitchFamily="49" charset="-122"/>
              </a:rPr>
              <a:t>MOSFET</a:t>
            </a:r>
            <a:r>
              <a:rPr lang="zh-CN" altLang="en-US" sz="4000" b="1" dirty="0">
                <a:solidFill>
                  <a:srgbClr val="3607E5"/>
                </a:solidFill>
                <a:latin typeface="黑体" panose="02010609060101010101" pitchFamily="49" charset="-122"/>
                <a:ea typeface="黑体" panose="02010609060101010101" pitchFamily="49" charset="-122"/>
              </a:rPr>
              <a:t>得到更好的</a:t>
            </a:r>
            <a:r>
              <a:rPr lang="en-US" altLang="zh-CN" sz="4000" b="1" dirty="0">
                <a:solidFill>
                  <a:srgbClr val="3607E5"/>
                </a:solidFill>
                <a:latin typeface="黑体" panose="02010609060101010101" pitchFamily="49" charset="-122"/>
                <a:ea typeface="黑体" panose="02010609060101010101" pitchFamily="49" charset="-122"/>
              </a:rPr>
              <a:t>IV</a:t>
            </a:r>
            <a:r>
              <a:rPr lang="zh-CN" altLang="en-US" sz="4000" b="1" dirty="0">
                <a:solidFill>
                  <a:srgbClr val="3607E5"/>
                </a:solidFill>
                <a:latin typeface="黑体" panose="02010609060101010101" pitchFamily="49" charset="-122"/>
                <a:ea typeface="黑体" panose="02010609060101010101" pitchFamily="49" charset="-122"/>
              </a:rPr>
              <a:t>特性</a:t>
            </a:r>
            <a:endParaRPr lang="zh-CN" altLang="en-US" sz="4000" b="1" dirty="0">
              <a:solidFill>
                <a:srgbClr val="3607E5"/>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47245"/>
    </mc:Choice>
    <mc:Fallback>
      <p:transition spd="slow" advTm="47245"/>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73B96BD-65A8-48B8-B4FF-CD5E9B1B21FD}" type="slidenum">
              <a:rPr lang="zh-CN" altLang="en-US" sz="1400" smtClean="0"/>
            </a:fld>
            <a:endParaRPr lang="en-US" altLang="zh-CN" sz="1400" smtClean="0"/>
          </a:p>
        </p:txBody>
      </p:sp>
      <p:sp>
        <p:nvSpPr>
          <p:cNvPr id="57347" name="Rectangle 2"/>
          <p:cNvSpPr>
            <a:spLocks noGrp="1" noChangeArrowheads="1"/>
          </p:cNvSpPr>
          <p:nvPr>
            <p:ph type="body" idx="1"/>
          </p:nvPr>
        </p:nvSpPr>
        <p:spPr>
          <a:xfrm>
            <a:off x="76200" y="1295400"/>
            <a:ext cx="8915400" cy="3198813"/>
          </a:xfrm>
        </p:spPr>
        <p:txBody>
          <a:bodyPr/>
          <a:lstStyle/>
          <a:p>
            <a:pPr eaLnBrk="1" hangingPunct="1"/>
            <a:r>
              <a:rPr lang="en-US" altLang="zh-CN" smtClean="0"/>
              <a:t>W-TiN</a:t>
            </a:r>
            <a:r>
              <a:rPr lang="zh-CN" altLang="en-US" smtClean="0"/>
              <a:t>复合栅</a:t>
            </a:r>
            <a:endParaRPr lang="zh-CN" altLang="en-US" smtClean="0"/>
          </a:p>
          <a:p>
            <a:pPr lvl="1" eaLnBrk="1" hangingPunct="1"/>
            <a:r>
              <a:rPr lang="en-US" altLang="zh-CN" smtClean="0"/>
              <a:t>TiN</a:t>
            </a:r>
            <a:r>
              <a:rPr lang="zh-CN" altLang="en-US" smtClean="0"/>
              <a:t>功函数在硅禁带中央</a:t>
            </a:r>
            <a:endParaRPr lang="zh-CN" altLang="en-US" smtClean="0"/>
          </a:p>
          <a:p>
            <a:pPr lvl="1" eaLnBrk="1" hangingPunct="1"/>
            <a:r>
              <a:rPr lang="en-US" altLang="zh-CN" smtClean="0"/>
              <a:t>W</a:t>
            </a:r>
            <a:r>
              <a:rPr lang="zh-CN" altLang="en-US" smtClean="0"/>
              <a:t>电阻小</a:t>
            </a:r>
            <a:endParaRPr lang="zh-CN" altLang="en-US" smtClean="0"/>
          </a:p>
          <a:p>
            <a:pPr lvl="1" eaLnBrk="1" hangingPunct="1"/>
            <a:r>
              <a:rPr lang="zh-CN" altLang="en-US" smtClean="0"/>
              <a:t>可以经受高温处理工艺，满足自对准工艺对栅电极的要求，与</a:t>
            </a:r>
            <a:r>
              <a:rPr lang="en-US" altLang="zh-CN" smtClean="0"/>
              <a:t>CMOS</a:t>
            </a:r>
            <a:r>
              <a:rPr lang="zh-CN" altLang="en-US" smtClean="0"/>
              <a:t>工艺兼容</a:t>
            </a:r>
            <a:endParaRPr lang="zh-CN" altLang="en-US" smtClean="0"/>
          </a:p>
          <a:p>
            <a:pPr lvl="1" eaLnBrk="1" hangingPunct="1"/>
            <a:r>
              <a:rPr lang="en-US" altLang="zh-CN" smtClean="0"/>
              <a:t>Cu</a:t>
            </a:r>
            <a:r>
              <a:rPr lang="zh-CN" altLang="en-US" smtClean="0"/>
              <a:t>工艺中，</a:t>
            </a:r>
            <a:r>
              <a:rPr lang="en-US" altLang="zh-CN" smtClean="0"/>
              <a:t>W-TiN</a:t>
            </a:r>
            <a:r>
              <a:rPr lang="zh-CN" altLang="en-US" smtClean="0"/>
              <a:t>是</a:t>
            </a:r>
            <a:r>
              <a:rPr lang="en-US" altLang="zh-CN" smtClean="0"/>
              <a:t>Cu</a:t>
            </a:r>
            <a:r>
              <a:rPr lang="zh-CN" altLang="en-US" smtClean="0"/>
              <a:t>的扩散阻挡材料</a:t>
            </a:r>
            <a:endParaRPr lang="zh-CN" altLang="en-US" smtClean="0"/>
          </a:p>
        </p:txBody>
      </p:sp>
      <p:sp>
        <p:nvSpPr>
          <p:cNvPr id="57348" name="Text Box 3"/>
          <p:cNvSpPr txBox="1">
            <a:spLocks noChangeArrowheads="1"/>
          </p:cNvSpPr>
          <p:nvPr/>
        </p:nvSpPr>
        <p:spPr bwMode="auto">
          <a:xfrm>
            <a:off x="0" y="152400"/>
            <a:ext cx="73917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sz="4000" b="1" dirty="0" smtClean="0">
                <a:solidFill>
                  <a:srgbClr val="3607E5"/>
                </a:solidFill>
                <a:latin typeface="黑体" panose="02010609060101010101" pitchFamily="49" charset="-122"/>
                <a:ea typeface="黑体" panose="02010609060101010101" pitchFamily="49" charset="-122"/>
              </a:rPr>
              <a:t>新型</a:t>
            </a:r>
            <a:r>
              <a:rPr lang="zh-CN" altLang="en-US" sz="4000" b="1" dirty="0">
                <a:solidFill>
                  <a:srgbClr val="3607E5"/>
                </a:solidFill>
                <a:latin typeface="黑体" panose="02010609060101010101" pitchFamily="49" charset="-122"/>
                <a:ea typeface="黑体" panose="02010609060101010101" pitchFamily="49" charset="-122"/>
              </a:rPr>
              <a:t>栅电极</a:t>
            </a:r>
            <a:r>
              <a:rPr lang="en-US" altLang="zh-CN" sz="4000" b="1" dirty="0">
                <a:solidFill>
                  <a:srgbClr val="3607E5"/>
                </a:solidFill>
                <a:latin typeface="黑体" panose="02010609060101010101" pitchFamily="49" charset="-122"/>
                <a:ea typeface="黑体" panose="02010609060101010101" pitchFamily="49" charset="-122"/>
              </a:rPr>
              <a:t>CMOS</a:t>
            </a:r>
            <a:r>
              <a:rPr lang="zh-CN" altLang="en-US" sz="4000" b="1" dirty="0">
                <a:solidFill>
                  <a:srgbClr val="3607E5"/>
                </a:solidFill>
                <a:latin typeface="黑体" panose="02010609060101010101" pitchFamily="49" charset="-122"/>
                <a:ea typeface="黑体" panose="02010609060101010101" pitchFamily="49" charset="-122"/>
              </a:rPr>
              <a:t>技术的研究进展</a:t>
            </a:r>
            <a:endParaRPr lang="zh-CN" altLang="en-US" sz="4000" b="1" dirty="0">
              <a:solidFill>
                <a:srgbClr val="3607E5"/>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96836"/>
    </mc:Choice>
    <mc:Fallback>
      <p:transition spd="slow" advTm="96836"/>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p:cNvSpPr>
            <a:spLocks noGrp="1"/>
          </p:cNvSpPr>
          <p:nvPr>
            <p:ph type="sldNum" sz="quarter" idx="12"/>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CB8798-18ED-4EA1-BA8F-F1AB8816401E}" type="slidenum">
              <a:rPr lang="zh-CN" altLang="en-US" smtClean="0"/>
            </a:fld>
            <a:endParaRPr lang="en-US" altLang="zh-CN" smtClean="0"/>
          </a:p>
        </p:txBody>
      </p:sp>
      <p:pic>
        <p:nvPicPr>
          <p:cNvPr id="6041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9600" y="257175"/>
            <a:ext cx="4279900" cy="602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447800"/>
            <a:ext cx="4303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墨迹 1"/>
          <p:cNvSpPr/>
          <p:nvPr/>
        </p:nvSpPr>
        <p:spPr bwMode="auto">
          <a:xfrm>
            <a:off x="1573560" y="4506120"/>
            <a:ext cx="6696720" cy="11271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76422"/>
    </mc:Choice>
    <mc:Fallback>
      <p:transition spd="slow" advTm="7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7D14DEF-AF26-4233-818C-EFEF1C3315B3}" type="slidenum">
              <a:rPr lang="zh-CN" altLang="en-US"/>
            </a:fld>
            <a:endParaRPr lang="en-US" altLang="zh-CN"/>
          </a:p>
        </p:txBody>
      </p:sp>
      <p:graphicFrame>
        <p:nvGraphicFramePr>
          <p:cNvPr id="5123" name="Object 3"/>
          <p:cNvGraphicFramePr>
            <a:graphicFrameLocks noChangeAspect="1"/>
          </p:cNvGraphicFramePr>
          <p:nvPr/>
        </p:nvGraphicFramePr>
        <p:xfrm>
          <a:off x="0" y="523875"/>
          <a:ext cx="8959732" cy="6246812"/>
        </p:xfrm>
        <a:graphic>
          <a:graphicData uri="http://schemas.openxmlformats.org/presentationml/2006/ole">
            <mc:AlternateContent xmlns:mc="http://schemas.openxmlformats.org/markup-compatibility/2006">
              <mc:Choice xmlns:v="urn:schemas-microsoft-com:vml" Requires="v">
                <p:oleObj spid="_x0000_s5199" name="" r:id="rId1" imgW="5895975" imgH="4076700" progId="Paint.Picture">
                  <p:embed/>
                </p:oleObj>
              </mc:Choice>
              <mc:Fallback>
                <p:oleObj name="" r:id="rId1" imgW="5895975" imgH="4076700" progId="Paint.Picture">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8959732" cy="6246812"/>
                      </a:xfrm>
                      <a:prstGeom prst="rect">
                        <a:avLst/>
                      </a:prstGeom>
                      <a:noFill/>
                      <a:ln>
                        <a:noFill/>
                      </a:ln>
                    </p:spPr>
                  </p:pic>
                </p:oleObj>
              </mc:Fallback>
            </mc:AlternateContent>
          </a:graphicData>
        </a:graphic>
      </p:graphicFrame>
      <p:sp>
        <p:nvSpPr>
          <p:cNvPr id="5124" name="矩形 4"/>
          <p:cNvSpPr>
            <a:spLocks noChangeArrowheads="1"/>
          </p:cNvSpPr>
          <p:nvPr/>
        </p:nvSpPr>
        <p:spPr bwMode="auto">
          <a:xfrm>
            <a:off x="228600" y="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FF0000"/>
                </a:solidFill>
              </a:rPr>
              <a:t>ITRS </a:t>
            </a:r>
            <a:endParaRPr lang="en-US" altLang="zh-CN" sz="2800" dirty="0">
              <a:solidFill>
                <a:srgbClr val="FF0000"/>
              </a:solidFill>
            </a:endParaRPr>
          </a:p>
        </p:txBody>
      </p:sp>
      <p:sp>
        <p:nvSpPr>
          <p:cNvPr id="5125" name="矩形 5"/>
          <p:cNvSpPr>
            <a:spLocks noChangeArrowheads="1"/>
          </p:cNvSpPr>
          <p:nvPr/>
        </p:nvSpPr>
        <p:spPr bwMode="auto">
          <a:xfrm>
            <a:off x="1447800" y="8255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 </a:t>
            </a:r>
            <a:r>
              <a:rPr lang="en-US" altLang="zh-CN" dirty="0">
                <a:solidFill>
                  <a:srgbClr val="FF0000"/>
                </a:solidFill>
              </a:rPr>
              <a:t>International Technology Roadmap for Semiconductors(1993)</a:t>
            </a:r>
            <a:endParaRPr lang="en-US" altLang="zh-CN" dirty="0">
              <a:solidFill>
                <a:srgbClr val="FF0000"/>
              </a:solidFill>
            </a:endParaRPr>
          </a:p>
        </p:txBody>
      </p:sp>
      <p:sp>
        <p:nvSpPr>
          <p:cNvPr id="2" name="圆角矩形 1"/>
          <p:cNvSpPr/>
          <p:nvPr/>
        </p:nvSpPr>
        <p:spPr bwMode="auto">
          <a:xfrm>
            <a:off x="381110" y="990664"/>
            <a:ext cx="8305690" cy="30479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bwMode="auto">
          <a:xfrm>
            <a:off x="381110" y="5678496"/>
            <a:ext cx="8305690" cy="79842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圆角矩形 7"/>
          <p:cNvSpPr/>
          <p:nvPr/>
        </p:nvSpPr>
        <p:spPr bwMode="auto">
          <a:xfrm>
            <a:off x="457308" y="4419574"/>
            <a:ext cx="8305690" cy="30479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圆角矩形 8"/>
          <p:cNvSpPr/>
          <p:nvPr/>
        </p:nvSpPr>
        <p:spPr bwMode="auto">
          <a:xfrm>
            <a:off x="457308" y="3679022"/>
            <a:ext cx="8305690" cy="30479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9F4FEA5-8A02-44F0-9AB9-0BF4B4C42EEC}" type="slidenum">
              <a:rPr lang="zh-CN" altLang="en-US" sz="1400" smtClean="0"/>
            </a:fld>
            <a:endParaRPr lang="en-US" altLang="zh-CN" sz="1400" smtClean="0"/>
          </a:p>
        </p:txBody>
      </p:sp>
      <p:sp>
        <p:nvSpPr>
          <p:cNvPr id="61443" name="Rectangle 2"/>
          <p:cNvSpPr>
            <a:spLocks noGrp="1" noChangeArrowheads="1"/>
          </p:cNvSpPr>
          <p:nvPr>
            <p:ph type="body" idx="1"/>
          </p:nvPr>
        </p:nvSpPr>
        <p:spPr>
          <a:xfrm>
            <a:off x="0" y="5681663"/>
            <a:ext cx="8915400" cy="990600"/>
          </a:xfrm>
        </p:spPr>
        <p:txBody>
          <a:bodyPr/>
          <a:lstStyle/>
          <a:p>
            <a:pPr marL="0" indent="0" eaLnBrk="1" hangingPunct="1">
              <a:buFontTx/>
              <a:buNone/>
            </a:pPr>
            <a:r>
              <a:rPr lang="zh-CN" altLang="en-US" sz="1800" b="1" smtClean="0"/>
              <a:t>这种方法一方面避免了对新型栅电极和栅介质材料化学稳定性和热稳定性的要求，另一方面还消除了工艺过程中引入的损伤和应力感应的扩散问题，同时还解决了新材料的刻蚀问题</a:t>
            </a:r>
            <a:r>
              <a:rPr lang="zh-CN" altLang="en-US" sz="2400" b="1" smtClean="0"/>
              <a:t>。</a:t>
            </a:r>
            <a:endParaRPr lang="zh-CN" altLang="en-US" sz="2400" b="1" smtClean="0"/>
          </a:p>
        </p:txBody>
      </p:sp>
      <p:sp>
        <p:nvSpPr>
          <p:cNvPr id="61444" name="Text Box 3"/>
          <p:cNvSpPr txBox="1">
            <a:spLocks noChangeArrowheads="1"/>
          </p:cNvSpPr>
          <p:nvPr/>
        </p:nvSpPr>
        <p:spPr bwMode="auto">
          <a:xfrm>
            <a:off x="-76200" y="-76200"/>
            <a:ext cx="4419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solidFill>
                  <a:srgbClr val="3607E5"/>
                </a:solidFill>
                <a:latin typeface="黑体" panose="02010609060101010101" pitchFamily="49" charset="-122"/>
                <a:ea typeface="黑体" panose="02010609060101010101" pitchFamily="49" charset="-122"/>
              </a:rPr>
              <a:t>替代栅工艺</a:t>
            </a:r>
            <a:endParaRPr lang="zh-CN" altLang="en-US" b="1" dirty="0">
              <a:solidFill>
                <a:srgbClr val="3607E5"/>
              </a:solidFill>
              <a:latin typeface="黑体" panose="02010609060101010101" pitchFamily="49" charset="-122"/>
              <a:ea typeface="黑体" panose="02010609060101010101" pitchFamily="49" charset="-122"/>
            </a:endParaRPr>
          </a:p>
        </p:txBody>
      </p:sp>
      <p:pic>
        <p:nvPicPr>
          <p:cNvPr id="6144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479425"/>
            <a:ext cx="808037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04988"/>
            <a:ext cx="91440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墨迹 1"/>
          <p:cNvSpPr/>
          <p:nvPr/>
        </p:nvSpPr>
        <p:spPr bwMode="auto">
          <a:xfrm>
            <a:off x="352080" y="1709640"/>
            <a:ext cx="6872400" cy="273240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291747"/>
    </mc:Choice>
    <mc:Fallback>
      <p:transition spd="slow" advTm="291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kern="1200" dirty="0">
                <a:solidFill>
                  <a:srgbClr val="FF0000"/>
                </a:solidFill>
                <a:latin typeface="黑体" panose="02010609060101010101" pitchFamily="49" charset="-122"/>
                <a:ea typeface="黑体" panose="02010609060101010101" pitchFamily="49" charset="-122"/>
                <a:cs typeface="+mn-cs"/>
              </a:rPr>
              <a:t>沟道</a:t>
            </a:r>
            <a:r>
              <a:rPr lang="zh-CN" altLang="en-US" b="1" dirty="0" smtClean="0">
                <a:solidFill>
                  <a:srgbClr val="FF0000"/>
                </a:solidFill>
                <a:latin typeface="黑体" panose="02010609060101010101" pitchFamily="49" charset="-122"/>
                <a:ea typeface="黑体" panose="02010609060101010101" pitchFamily="49" charset="-122"/>
              </a:rPr>
              <a:t>工程</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53E2AAD5-98F0-4415-B5B3-58027E9B8D41}" type="slidenum">
              <a:rPr lang="zh-CN" altLang="en-US"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12935"/>
    </mc:Choice>
    <mc:Fallback>
      <p:transition spd="slow" advTm="12935"/>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9108F9D-07DA-495E-9D4D-FEC1DAE647E0}" type="slidenum">
              <a:rPr lang="zh-CN" altLang="en-US" sz="1400" smtClean="0"/>
            </a:fld>
            <a:endParaRPr lang="en-US" altLang="zh-CN" sz="1400" smtClean="0"/>
          </a:p>
        </p:txBody>
      </p:sp>
      <p:sp>
        <p:nvSpPr>
          <p:cNvPr id="3075" name="Rectangle 2"/>
          <p:cNvSpPr>
            <a:spLocks noGrp="1" noChangeArrowheads="1"/>
          </p:cNvSpPr>
          <p:nvPr>
            <p:ph type="title"/>
          </p:nvPr>
        </p:nvSpPr>
        <p:spPr/>
        <p:txBody>
          <a:bodyPr/>
          <a:lstStyle/>
          <a:p>
            <a:pPr algn="l" eaLnBrk="1" hangingPunct="1"/>
            <a:r>
              <a:rPr lang="zh-CN" altLang="en-US" sz="3200" b="1" kern="1200" dirty="0">
                <a:solidFill>
                  <a:srgbClr val="3607E5"/>
                </a:solidFill>
                <a:latin typeface="黑体" panose="02010609060101010101" pitchFamily="49" charset="-122"/>
                <a:ea typeface="黑体" panose="02010609060101010101" pitchFamily="49" charset="-122"/>
                <a:cs typeface="+mn-cs"/>
              </a:rPr>
              <a:t>纳米</a:t>
            </a:r>
            <a:r>
              <a:rPr lang="en-US" altLang="zh-CN" sz="3200" b="1" kern="1200" dirty="0">
                <a:solidFill>
                  <a:srgbClr val="3607E5"/>
                </a:solidFill>
                <a:latin typeface="黑体" panose="02010609060101010101" pitchFamily="49" charset="-122"/>
                <a:ea typeface="黑体" panose="02010609060101010101" pitchFamily="49" charset="-122"/>
                <a:cs typeface="+mn-cs"/>
              </a:rPr>
              <a:t>CMOS</a:t>
            </a:r>
            <a:r>
              <a:rPr lang="zh-CN" altLang="en-US" sz="3200" b="1" kern="1200" dirty="0">
                <a:solidFill>
                  <a:srgbClr val="3607E5"/>
                </a:solidFill>
                <a:latin typeface="黑体" panose="02010609060101010101" pitchFamily="49" charset="-122"/>
                <a:ea typeface="黑体" panose="02010609060101010101" pitchFamily="49" charset="-122"/>
                <a:cs typeface="+mn-cs"/>
              </a:rPr>
              <a:t>器件的沟道</a:t>
            </a:r>
            <a:r>
              <a:rPr lang="zh-CN" altLang="en-US" sz="3200" b="1" kern="1200" dirty="0" smtClean="0">
                <a:solidFill>
                  <a:srgbClr val="3607E5"/>
                </a:solidFill>
                <a:latin typeface="黑体" panose="02010609060101010101" pitchFamily="49" charset="-122"/>
                <a:ea typeface="黑体" panose="02010609060101010101" pitchFamily="49" charset="-122"/>
                <a:cs typeface="+mn-cs"/>
              </a:rPr>
              <a:t>工程</a:t>
            </a:r>
            <a:endParaRPr lang="zh-CN" altLang="en-US" sz="3200" b="1" kern="1200" dirty="0">
              <a:solidFill>
                <a:srgbClr val="3607E5"/>
              </a:solidFill>
              <a:latin typeface="黑体" panose="02010609060101010101" pitchFamily="49" charset="-122"/>
              <a:ea typeface="黑体" panose="02010609060101010101" pitchFamily="49" charset="-122"/>
              <a:cs typeface="+mn-cs"/>
            </a:endParaRPr>
          </a:p>
        </p:txBody>
      </p:sp>
      <p:sp>
        <p:nvSpPr>
          <p:cNvPr id="3076" name="Rectangle 3"/>
          <p:cNvSpPr>
            <a:spLocks noGrp="1" noChangeArrowheads="1"/>
          </p:cNvSpPr>
          <p:nvPr>
            <p:ph type="body" idx="1"/>
          </p:nvPr>
        </p:nvSpPr>
        <p:spPr>
          <a:xfrm>
            <a:off x="76200" y="1600200"/>
            <a:ext cx="8915400" cy="4525963"/>
          </a:xfrm>
        </p:spPr>
        <p:txBody>
          <a:bodyPr/>
          <a:lstStyle/>
          <a:p>
            <a:pPr eaLnBrk="1" hangingPunct="1">
              <a:lnSpc>
                <a:spcPct val="110000"/>
              </a:lnSpc>
            </a:pPr>
            <a:r>
              <a:rPr lang="zh-CN" altLang="en-US" smtClean="0"/>
              <a:t>纳米</a:t>
            </a:r>
            <a:r>
              <a:rPr lang="en-US" altLang="zh-CN" smtClean="0"/>
              <a:t>MOSFET</a:t>
            </a:r>
            <a:endParaRPr lang="en-US" altLang="zh-CN" smtClean="0"/>
          </a:p>
          <a:p>
            <a:pPr lvl="3" eaLnBrk="1" hangingPunct="1">
              <a:lnSpc>
                <a:spcPct val="120000"/>
              </a:lnSpc>
            </a:pPr>
            <a:r>
              <a:rPr lang="zh-CN" altLang="en-US" sz="2800" smtClean="0"/>
              <a:t>短沟道效应：阈值电压下降，关态电流增加</a:t>
            </a:r>
            <a:endParaRPr lang="zh-CN" altLang="en-US" sz="3200" smtClean="0"/>
          </a:p>
          <a:p>
            <a:pPr lvl="3" eaLnBrk="1" hangingPunct="1">
              <a:lnSpc>
                <a:spcPct val="120000"/>
              </a:lnSpc>
            </a:pPr>
            <a:r>
              <a:rPr lang="zh-CN" altLang="en-US" sz="2800" smtClean="0"/>
              <a:t>源漏穿通</a:t>
            </a:r>
            <a:endParaRPr lang="zh-CN" altLang="en-US" sz="3200" smtClean="0"/>
          </a:p>
          <a:p>
            <a:pPr lvl="3" eaLnBrk="1" hangingPunct="1">
              <a:lnSpc>
                <a:spcPct val="120000"/>
              </a:lnSpc>
            </a:pPr>
            <a:r>
              <a:rPr lang="zh-CN" altLang="en-US" sz="2800" smtClean="0"/>
              <a:t>热载流子效应</a:t>
            </a:r>
            <a:endParaRPr lang="zh-CN" altLang="en-US" sz="2800" smtClean="0"/>
          </a:p>
          <a:p>
            <a:pPr eaLnBrk="1" hangingPunct="1">
              <a:lnSpc>
                <a:spcPct val="110000"/>
              </a:lnSpc>
            </a:pPr>
            <a:r>
              <a:rPr lang="zh-CN" altLang="en-US" smtClean="0"/>
              <a:t>对沟道进行的非单一、非均匀化的特殊局域掺杂的杂质分布和结构，一般统称为</a:t>
            </a:r>
            <a:r>
              <a:rPr lang="en-US" altLang="zh-CN" smtClean="0"/>
              <a:t>MOS</a:t>
            </a:r>
            <a:r>
              <a:rPr lang="zh-CN" altLang="en-US" smtClean="0"/>
              <a:t>器件的沟道工程。</a:t>
            </a:r>
            <a:endParaRPr lang="en-US" altLang="zh-CN" smtClean="0"/>
          </a:p>
          <a:p>
            <a:pPr eaLnBrk="1" hangingPunct="1">
              <a:lnSpc>
                <a:spcPct val="110000"/>
              </a:lnSpc>
            </a:pPr>
            <a:r>
              <a:rPr lang="en-US" altLang="zh-CN" smtClean="0"/>
              <a:t>      HALO</a:t>
            </a:r>
            <a:r>
              <a:rPr lang="zh-CN" altLang="en-US" smtClean="0"/>
              <a:t>，</a:t>
            </a:r>
            <a:r>
              <a:rPr lang="en-US" altLang="zh-CN" smtClean="0"/>
              <a:t>Pocket</a:t>
            </a:r>
            <a:r>
              <a:rPr lang="zh-CN" altLang="en-US" smtClean="0"/>
              <a:t>；</a:t>
            </a:r>
            <a:r>
              <a:rPr lang="en-US" altLang="zh-CN" smtClean="0"/>
              <a:t> </a:t>
            </a:r>
            <a:r>
              <a:rPr lang="zh-CN" altLang="en-US" smtClean="0"/>
              <a:t>逆向掺杂；</a:t>
            </a:r>
            <a:endParaRPr lang="zh-CN" altLang="en-US" smtClean="0"/>
          </a:p>
        </p:txBody>
      </p:sp>
      <p:sp>
        <p:nvSpPr>
          <p:cNvPr id="3077" name="AutoShape 4"/>
          <p:cNvSpPr/>
          <p:nvPr/>
        </p:nvSpPr>
        <p:spPr bwMode="auto">
          <a:xfrm flipH="1">
            <a:off x="762000" y="2667000"/>
            <a:ext cx="533400" cy="1066800"/>
          </a:xfrm>
          <a:prstGeom prst="rightBrace">
            <a:avLst>
              <a:gd name="adj1" fmla="val 16667"/>
              <a:gd name="adj2" fmla="val 50000"/>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 name="墨迹 1"/>
          <p:cNvSpPr/>
          <p:nvPr/>
        </p:nvSpPr>
        <p:spPr bwMode="auto">
          <a:xfrm>
            <a:off x="1069920" y="5488200"/>
            <a:ext cx="5383080" cy="10443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55014"/>
    </mc:Choice>
    <mc:Fallback>
      <p:transition spd="slow" advTm="55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220E5F-62DF-4951-BD0E-3718312EA13A}" type="slidenum">
              <a:rPr lang="zh-CN" altLang="en-US" sz="1400" smtClean="0"/>
            </a:fld>
            <a:endParaRPr lang="en-US" altLang="zh-CN" sz="1400" smtClean="0"/>
          </a:p>
        </p:txBody>
      </p:sp>
      <p:sp>
        <p:nvSpPr>
          <p:cNvPr id="6147" name="Rectangle 2"/>
          <p:cNvSpPr>
            <a:spLocks noGrp="1" noChangeArrowheads="1"/>
          </p:cNvSpPr>
          <p:nvPr>
            <p:ph type="title"/>
          </p:nvPr>
        </p:nvSpPr>
        <p:spPr/>
        <p:txBody>
          <a:bodyPr/>
          <a:lstStyle/>
          <a:p>
            <a:pPr algn="l" eaLnBrk="1" hangingPunct="1"/>
            <a:r>
              <a:rPr lang="zh-CN" altLang="en-US" sz="3200" b="1" kern="1200" dirty="0" smtClean="0">
                <a:solidFill>
                  <a:srgbClr val="3607E5"/>
                </a:solidFill>
                <a:latin typeface="黑体" panose="02010609060101010101" pitchFamily="49" charset="-122"/>
                <a:ea typeface="黑体" panose="02010609060101010101" pitchFamily="49" charset="-122"/>
                <a:cs typeface="+mn-cs"/>
              </a:rPr>
              <a:t>纵向</a:t>
            </a:r>
            <a:r>
              <a:rPr lang="zh-CN" altLang="en-US" sz="3200" b="1" kern="1200" dirty="0">
                <a:solidFill>
                  <a:srgbClr val="3607E5"/>
                </a:solidFill>
                <a:latin typeface="黑体" panose="02010609060101010101" pitchFamily="49" charset="-122"/>
                <a:ea typeface="黑体" panose="02010609060101010101" pitchFamily="49" charset="-122"/>
                <a:cs typeface="+mn-cs"/>
              </a:rPr>
              <a:t>沟道工程</a:t>
            </a:r>
            <a:endParaRPr lang="zh-CN" altLang="en-US" sz="3200" b="1" kern="1200" dirty="0">
              <a:solidFill>
                <a:srgbClr val="3607E5"/>
              </a:solidFill>
              <a:latin typeface="黑体" panose="02010609060101010101" pitchFamily="49" charset="-122"/>
              <a:ea typeface="黑体" panose="02010609060101010101" pitchFamily="49" charset="-122"/>
              <a:cs typeface="+mn-cs"/>
            </a:endParaRPr>
          </a:p>
        </p:txBody>
      </p:sp>
      <p:sp>
        <p:nvSpPr>
          <p:cNvPr id="6148" name="Rectangle 3"/>
          <p:cNvSpPr>
            <a:spLocks noGrp="1" noChangeArrowheads="1"/>
          </p:cNvSpPr>
          <p:nvPr>
            <p:ph type="body" idx="1"/>
          </p:nvPr>
        </p:nvSpPr>
        <p:spPr/>
        <p:txBody>
          <a:bodyPr/>
          <a:lstStyle/>
          <a:p>
            <a:pPr eaLnBrk="1" hangingPunct="1"/>
            <a:r>
              <a:rPr lang="zh-CN" altLang="en-US" smtClean="0"/>
              <a:t>目的</a:t>
            </a:r>
            <a:endParaRPr lang="zh-CN" altLang="en-US" smtClean="0"/>
          </a:p>
          <a:p>
            <a:pPr lvl="1" eaLnBrk="1" hangingPunct="1"/>
            <a:r>
              <a:rPr lang="zh-CN" altLang="en-US" smtClean="0"/>
              <a:t>克服短沟道效应</a:t>
            </a:r>
            <a:endParaRPr lang="zh-CN" altLang="en-US" smtClean="0"/>
          </a:p>
          <a:p>
            <a:pPr lvl="1" eaLnBrk="1" hangingPunct="1"/>
            <a:r>
              <a:rPr lang="zh-CN" altLang="en-US" smtClean="0"/>
              <a:t>避免迁移率退化</a:t>
            </a:r>
            <a:endParaRPr lang="zh-CN" altLang="en-US" smtClean="0"/>
          </a:p>
          <a:p>
            <a:pPr lvl="1" eaLnBrk="1" hangingPunct="1"/>
            <a:r>
              <a:rPr lang="zh-CN" altLang="en-US" smtClean="0"/>
              <a:t>避免驱动电流减小</a:t>
            </a:r>
            <a:endParaRPr lang="zh-CN" altLang="en-US" smtClean="0"/>
          </a:p>
          <a:p>
            <a:pPr eaLnBrk="1" hangingPunct="1"/>
            <a:r>
              <a:rPr lang="zh-CN" altLang="en-US" smtClean="0"/>
              <a:t>手段</a:t>
            </a:r>
            <a:endParaRPr lang="zh-CN" altLang="en-US" smtClean="0"/>
          </a:p>
          <a:p>
            <a:pPr lvl="1" eaLnBrk="1" hangingPunct="1"/>
            <a:r>
              <a:rPr lang="zh-CN" altLang="en-US" smtClean="0"/>
              <a:t>逆向掺杂结构</a:t>
            </a:r>
            <a:endParaRPr lang="zh-CN" altLang="en-US" smtClean="0"/>
          </a:p>
          <a:p>
            <a:pPr lvl="1" eaLnBrk="1" hangingPunct="1"/>
            <a:r>
              <a:rPr lang="zh-CN" altLang="en-US" smtClean="0"/>
              <a:t>本征沟道结构</a:t>
            </a:r>
            <a:endParaRPr lang="zh-CN" altLang="en-US" smtClean="0"/>
          </a:p>
        </p:txBody>
      </p:sp>
      <p:sp>
        <p:nvSpPr>
          <p:cNvPr id="2" name="墨迹 1"/>
          <p:cNvSpPr/>
          <p:nvPr/>
        </p:nvSpPr>
        <p:spPr bwMode="auto">
          <a:xfrm>
            <a:off x="1333800" y="5355000"/>
            <a:ext cx="2159280" cy="1040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81584"/>
    </mc:Choice>
    <mc:Fallback>
      <p:transition spd="slow" advTm="8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6"/>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2FBFB14-B101-4569-8B3C-CF1C4354C113}" type="slidenum">
              <a:rPr lang="zh-CN" altLang="en-US" sz="1400" smtClean="0"/>
            </a:fld>
            <a:endParaRPr lang="en-US" altLang="zh-CN" sz="1400" smtClean="0"/>
          </a:p>
        </p:txBody>
      </p:sp>
      <p:sp>
        <p:nvSpPr>
          <p:cNvPr id="11267" name="Rectangle 2"/>
          <p:cNvSpPr>
            <a:spLocks noGrp="1" noChangeArrowheads="1"/>
          </p:cNvSpPr>
          <p:nvPr>
            <p:ph type="body" sz="half" idx="1"/>
          </p:nvPr>
        </p:nvSpPr>
        <p:spPr>
          <a:xfrm>
            <a:off x="6705600" y="2133600"/>
            <a:ext cx="2438400" cy="990600"/>
          </a:xfrm>
        </p:spPr>
        <p:txBody>
          <a:bodyPr/>
          <a:lstStyle/>
          <a:p>
            <a:pPr lvl="1" eaLnBrk="1" hangingPunct="1">
              <a:buFontTx/>
              <a:buNone/>
            </a:pPr>
            <a:r>
              <a:rPr lang="zh-CN" altLang="zh-CN" sz="2000" smtClean="0"/>
              <a:t>外延层厚度减小，阈值电压增加</a:t>
            </a:r>
            <a:endParaRPr lang="zh-CN" altLang="zh-CN" sz="2000" smtClean="0"/>
          </a:p>
          <a:p>
            <a:pPr lvl="1" eaLnBrk="1" hangingPunct="1">
              <a:buFontTx/>
              <a:buNone/>
            </a:pPr>
            <a:r>
              <a:rPr lang="zh-CN" altLang="zh-CN" sz="2000" smtClean="0"/>
              <a:t>衬底掺杂浓度增加，阈值电压增加</a:t>
            </a:r>
            <a:endParaRPr lang="zh-CN" altLang="zh-CN" sz="2000" smtClean="0"/>
          </a:p>
        </p:txBody>
      </p:sp>
      <p:sp>
        <p:nvSpPr>
          <p:cNvPr id="11268" name="Rectangle 3"/>
          <p:cNvSpPr>
            <a:spLocks noGrp="1" noChangeArrowheads="1"/>
          </p:cNvSpPr>
          <p:nvPr>
            <p:ph type="title"/>
          </p:nvPr>
        </p:nvSpPr>
        <p:spPr>
          <a:xfrm>
            <a:off x="304800" y="0"/>
            <a:ext cx="8686800" cy="1143000"/>
          </a:xfrm>
        </p:spPr>
        <p:txBody>
          <a:bodyPr/>
          <a:lstStyle/>
          <a:p>
            <a:pPr eaLnBrk="1" hangingPunct="1"/>
            <a:r>
              <a:rPr lang="zh-CN" altLang="zh-CN" sz="3200" smtClean="0"/>
              <a:t>外延层厚度／衬底掺杂浓度对阈值电压的影响</a:t>
            </a:r>
            <a:br>
              <a:rPr lang="zh-CN" altLang="zh-CN" sz="3200" smtClean="0"/>
            </a:br>
            <a:endParaRPr lang="zh-CN" altLang="zh-CN" sz="3200" smtClean="0"/>
          </a:p>
        </p:txBody>
      </p:sp>
      <p:graphicFrame>
        <p:nvGraphicFramePr>
          <p:cNvPr id="11269" name="Object 4"/>
          <p:cNvGraphicFramePr>
            <a:graphicFrameLocks noGrp="1" noChangeAspect="1"/>
          </p:cNvGraphicFramePr>
          <p:nvPr>
            <p:ph sz="half" idx="2"/>
          </p:nvPr>
        </p:nvGraphicFramePr>
        <p:xfrm>
          <a:off x="0" y="609600"/>
          <a:ext cx="7137400" cy="5638800"/>
        </p:xfrm>
        <a:graphic>
          <a:graphicData uri="http://schemas.openxmlformats.org/presentationml/2006/ole">
            <mc:AlternateContent xmlns:mc="http://schemas.openxmlformats.org/markup-compatibility/2006">
              <mc:Choice xmlns:v="urn:schemas-microsoft-com:vml" Requires="v">
                <p:oleObj spid="_x0000_s58381" name="" r:id="rId1" imgW="4305300" imgH="3400425" progId="Paint.Picture">
                  <p:embed/>
                </p:oleObj>
              </mc:Choice>
              <mc:Fallback>
                <p:oleObj name="" r:id="rId1" imgW="4305300" imgH="3400425" progId="Paint.Picture">
                  <p:embed/>
                  <p:pic>
                    <p:nvPicPr>
                      <p:cNvPr id="0" name="图片 583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71374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墨迹 1"/>
          <p:cNvSpPr/>
          <p:nvPr/>
        </p:nvSpPr>
        <p:spPr bwMode="auto">
          <a:xfrm>
            <a:off x="436680" y="1007640"/>
            <a:ext cx="6000120" cy="53373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93975"/>
    </mc:Choice>
    <mc:Fallback>
      <p:transition spd="slow" advTm="19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89684EE-39F0-4980-BCBF-A0975C58BA7B}" type="slidenum">
              <a:rPr lang="zh-CN" altLang="en-US" sz="1400" smtClean="0"/>
            </a:fld>
            <a:endParaRPr lang="en-US" altLang="zh-CN" sz="1400" smtClean="0"/>
          </a:p>
        </p:txBody>
      </p:sp>
      <p:sp>
        <p:nvSpPr>
          <p:cNvPr id="57347" name="Text Box 2"/>
          <p:cNvSpPr txBox="1">
            <a:spLocks noChangeArrowheads="1"/>
          </p:cNvSpPr>
          <p:nvPr/>
        </p:nvSpPr>
        <p:spPr bwMode="auto">
          <a:xfrm>
            <a:off x="152400" y="152400"/>
            <a:ext cx="59554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smtClean="0">
                <a:solidFill>
                  <a:srgbClr val="3607E5"/>
                </a:solidFill>
                <a:latin typeface="黑体" panose="02010609060101010101" pitchFamily="49" charset="-122"/>
                <a:ea typeface="黑体" panose="02010609060101010101" pitchFamily="49" charset="-122"/>
              </a:rPr>
              <a:t>纳米</a:t>
            </a:r>
            <a:r>
              <a:rPr lang="en-US" altLang="zh-CN" b="1" dirty="0">
                <a:solidFill>
                  <a:srgbClr val="3607E5"/>
                </a:solidFill>
                <a:latin typeface="黑体" panose="02010609060101010101" pitchFamily="49" charset="-122"/>
                <a:ea typeface="黑体" panose="02010609060101010101" pitchFamily="49" charset="-122"/>
              </a:rPr>
              <a:t>CMOS</a:t>
            </a:r>
            <a:r>
              <a:rPr lang="zh-CN" altLang="en-US" b="1" dirty="0">
                <a:solidFill>
                  <a:srgbClr val="3607E5"/>
                </a:solidFill>
                <a:latin typeface="黑体" panose="02010609060101010101" pitchFamily="49" charset="-122"/>
                <a:ea typeface="黑体" panose="02010609060101010101" pitchFamily="49" charset="-122"/>
              </a:rPr>
              <a:t>器件中的横向沟道工程</a:t>
            </a:r>
            <a:endParaRPr lang="zh-CN" altLang="en-US" b="1" dirty="0">
              <a:solidFill>
                <a:srgbClr val="3607E5"/>
              </a:solidFill>
              <a:latin typeface="黑体" panose="02010609060101010101" pitchFamily="49" charset="-122"/>
              <a:ea typeface="黑体" panose="02010609060101010101" pitchFamily="49" charset="-122"/>
            </a:endParaRPr>
          </a:p>
        </p:txBody>
      </p:sp>
      <p:sp>
        <p:nvSpPr>
          <p:cNvPr id="57348" name="Text Box 3"/>
          <p:cNvSpPr txBox="1">
            <a:spLocks noChangeArrowheads="1"/>
          </p:cNvSpPr>
          <p:nvPr/>
        </p:nvSpPr>
        <p:spPr bwMode="auto">
          <a:xfrm>
            <a:off x="0" y="990600"/>
            <a:ext cx="8915400"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a:t>纳米CMOS主要的短沟道效应包括：</a:t>
            </a:r>
            <a:endParaRPr lang="zh-CN" altLang="en-US" sz="2400"/>
          </a:p>
          <a:p>
            <a:pPr eaLnBrk="1" hangingPunct="1">
              <a:lnSpc>
                <a:spcPct val="130000"/>
              </a:lnSpc>
              <a:spcBef>
                <a:spcPct val="0"/>
              </a:spcBef>
              <a:buFontTx/>
              <a:buNone/>
            </a:pPr>
            <a:r>
              <a:rPr lang="zh-CN" altLang="en-US" sz="2400"/>
              <a:t>　　　漏端高电场导致的热载流子</a:t>
            </a:r>
            <a:endParaRPr lang="zh-CN" altLang="en-US" sz="2400"/>
          </a:p>
          <a:p>
            <a:pPr eaLnBrk="1" hangingPunct="1">
              <a:lnSpc>
                <a:spcPct val="130000"/>
              </a:lnSpc>
              <a:spcBef>
                <a:spcPct val="0"/>
              </a:spcBef>
              <a:buFontTx/>
              <a:buNone/>
            </a:pPr>
            <a:r>
              <a:rPr lang="zh-CN" altLang="en-US" sz="2400"/>
              <a:t>　　　源漏耗尽区的穿通</a:t>
            </a:r>
            <a:endParaRPr lang="zh-CN" altLang="en-US" sz="2400"/>
          </a:p>
          <a:p>
            <a:pPr eaLnBrk="1" hangingPunct="1">
              <a:lnSpc>
                <a:spcPct val="130000"/>
              </a:lnSpc>
              <a:spcBef>
                <a:spcPct val="0"/>
              </a:spcBef>
              <a:buFontTx/>
              <a:buNone/>
            </a:pPr>
            <a:r>
              <a:rPr lang="zh-CN" altLang="en-US" sz="2400"/>
              <a:t>           DIBL导致的截止电流增加的问题</a:t>
            </a:r>
            <a:endParaRPr lang="zh-CN" altLang="en-US" sz="2400"/>
          </a:p>
          <a:p>
            <a:pPr eaLnBrk="1" hangingPunct="1">
              <a:lnSpc>
                <a:spcPct val="130000"/>
              </a:lnSpc>
              <a:spcBef>
                <a:spcPct val="0"/>
              </a:spcBef>
              <a:buFontTx/>
              <a:buNone/>
            </a:pPr>
            <a:endParaRPr lang="zh-CN" altLang="en-US" sz="2400"/>
          </a:p>
          <a:p>
            <a:pPr eaLnBrk="1" hangingPunct="1">
              <a:lnSpc>
                <a:spcPct val="130000"/>
              </a:lnSpc>
              <a:spcBef>
                <a:spcPct val="0"/>
              </a:spcBef>
              <a:buFontTx/>
              <a:buNone/>
            </a:pPr>
            <a:r>
              <a:rPr lang="zh-CN" altLang="en-US" sz="2400"/>
              <a:t>利用沟道横向掺杂的非均匀性来克服短沟道效应</a:t>
            </a:r>
            <a:r>
              <a:rPr lang="zh-CN" altLang="en-US" sz="1800"/>
              <a:t>，即在沟道靠近源和漏端引入高掺杂区。其中，典型的是环形掺杂结构</a:t>
            </a:r>
            <a:r>
              <a:rPr lang="en-US" altLang="zh-CN" sz="1800"/>
              <a:t>(POCKET)</a:t>
            </a:r>
            <a:r>
              <a:rPr lang="zh-CN" altLang="en-US" sz="1800"/>
              <a:t>和峰值掺杂结构（</a:t>
            </a:r>
            <a:r>
              <a:rPr lang="en-US" altLang="zh-CN" sz="1800"/>
              <a:t>HALO)</a:t>
            </a:r>
            <a:r>
              <a:rPr lang="zh-CN" altLang="en-US" sz="1800"/>
              <a:t>，分为对称掺杂（源漏同时掺杂）和非对称掺杂（只在近源端掺杂），</a:t>
            </a:r>
            <a:endParaRPr lang="zh-CN" altLang="en-US" sz="1800"/>
          </a:p>
          <a:p>
            <a:pPr eaLnBrk="1" hangingPunct="1">
              <a:lnSpc>
                <a:spcPct val="130000"/>
              </a:lnSpc>
              <a:spcBef>
                <a:spcPct val="0"/>
              </a:spcBef>
              <a:buFontTx/>
              <a:buNone/>
            </a:pPr>
            <a:endParaRPr lang="zh-CN" altLang="en-US" sz="2400"/>
          </a:p>
          <a:p>
            <a:pPr eaLnBrk="1" hangingPunct="1">
              <a:lnSpc>
                <a:spcPct val="130000"/>
              </a:lnSpc>
              <a:spcBef>
                <a:spcPct val="0"/>
              </a:spcBef>
              <a:buFontTx/>
              <a:buNone/>
            </a:pPr>
            <a:r>
              <a:rPr lang="zh-CN" altLang="en-US" sz="2400"/>
              <a:t>非对称横向沟道工程在有效克服短沟道效应的同时，还可以</a:t>
            </a:r>
            <a:r>
              <a:rPr lang="zh-CN" altLang="en-US" sz="1800"/>
              <a:t>调节沟道电势和电场分布，实现载流子速度过冲和对势垒的钳制，提高器件的驱动电流和抗热载流子效应的能力。</a:t>
            </a:r>
            <a:endParaRPr lang="zh-CN" altLang="en-US" sz="1800"/>
          </a:p>
        </p:txBody>
      </p:sp>
      <p:sp>
        <p:nvSpPr>
          <p:cNvPr id="2" name="墨迹 1"/>
          <p:cNvSpPr/>
          <p:nvPr/>
        </p:nvSpPr>
        <p:spPr bwMode="auto">
          <a:xfrm>
            <a:off x="1019880" y="1751760"/>
            <a:ext cx="7425000" cy="250236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74275"/>
    </mc:Choice>
    <mc:Fallback>
      <p:transition spd="slow" advTm="74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21C0FB8-5A54-45F6-AC21-680C76DD770C}" type="slidenum">
              <a:rPr lang="zh-CN" altLang="en-US" smtClean="0"/>
            </a:fld>
            <a:endParaRPr lang="en-US" altLang="zh-CN"/>
          </a:p>
        </p:txBody>
      </p:sp>
      <p:pic>
        <p:nvPicPr>
          <p:cNvPr id="2" name="图片 1"/>
          <p:cNvPicPr>
            <a:picLocks noChangeAspect="1"/>
          </p:cNvPicPr>
          <p:nvPr/>
        </p:nvPicPr>
        <p:blipFill>
          <a:blip r:embed="rId1"/>
          <a:stretch>
            <a:fillRect/>
          </a:stretch>
        </p:blipFill>
        <p:spPr>
          <a:xfrm>
            <a:off x="0" y="245821"/>
            <a:ext cx="8762770" cy="6441010"/>
          </a:xfrm>
          <a:prstGeom prst="rect">
            <a:avLst/>
          </a:prstGeom>
        </p:spPr>
      </p:pic>
      <p:sp>
        <p:nvSpPr>
          <p:cNvPr id="3" name="墨迹 2"/>
          <p:cNvSpPr/>
          <p:nvPr/>
        </p:nvSpPr>
        <p:spPr bwMode="auto">
          <a:xfrm>
            <a:off x="2390400" y="2475720"/>
            <a:ext cx="3451680" cy="86112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52834"/>
    </mc:Choice>
    <mc:Fallback>
      <p:transition spd="slow" advTm="52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F2E40A9-DB75-4BB4-9226-054BA3E765AA}" type="slidenum">
              <a:rPr lang="zh-CN" altLang="en-US" sz="1400" smtClean="0"/>
            </a:fld>
            <a:endParaRPr lang="en-US" altLang="zh-CN" sz="1400" smtClean="0"/>
          </a:p>
        </p:txBody>
      </p:sp>
      <p:pic>
        <p:nvPicPr>
          <p:cNvPr id="798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209" y="2286030"/>
            <a:ext cx="8163591" cy="281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6" name="Text Box 3"/>
          <p:cNvSpPr txBox="1">
            <a:spLocks noChangeArrowheads="1"/>
          </p:cNvSpPr>
          <p:nvPr/>
        </p:nvSpPr>
        <p:spPr bwMode="auto">
          <a:xfrm>
            <a:off x="593725" y="293688"/>
            <a:ext cx="57551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zh-CN" altLang="en-US" b="1" dirty="0">
                <a:solidFill>
                  <a:srgbClr val="3607E5"/>
                </a:solidFill>
                <a:latin typeface="黑体" panose="02010609060101010101" pitchFamily="49" charset="-122"/>
                <a:ea typeface="黑体" panose="02010609060101010101" pitchFamily="49" charset="-122"/>
              </a:rPr>
              <a:t>大角度锑注入</a:t>
            </a:r>
            <a:r>
              <a:rPr lang="en-US" altLang="zh-CN" b="1" dirty="0">
                <a:solidFill>
                  <a:srgbClr val="3607E5"/>
                </a:solidFill>
                <a:latin typeface="黑体" panose="02010609060101010101" pitchFamily="49" charset="-122"/>
                <a:ea typeface="黑体" panose="02010609060101010101" pitchFamily="49" charset="-122"/>
              </a:rPr>
              <a:t>HALO</a:t>
            </a:r>
            <a:r>
              <a:rPr lang="zh-CN" altLang="en-US" b="1" dirty="0">
                <a:solidFill>
                  <a:srgbClr val="3607E5"/>
                </a:solidFill>
                <a:latin typeface="黑体" panose="02010609060101010101" pitchFamily="49" charset="-122"/>
                <a:ea typeface="黑体" panose="02010609060101010101" pitchFamily="49" charset="-122"/>
              </a:rPr>
              <a:t>结构</a:t>
            </a:r>
            <a:r>
              <a:rPr lang="en-US" altLang="zh-CN" b="1" dirty="0">
                <a:solidFill>
                  <a:srgbClr val="3607E5"/>
                </a:solidFill>
                <a:latin typeface="黑体" panose="02010609060101010101" pitchFamily="49" charset="-122"/>
                <a:ea typeface="黑体" panose="02010609060101010101" pitchFamily="49" charset="-122"/>
              </a:rPr>
              <a:t>PMOSFET</a:t>
            </a:r>
            <a:endParaRPr lang="en-US" altLang="zh-CN" b="1" dirty="0">
              <a:solidFill>
                <a:srgbClr val="3607E5"/>
              </a:solidFill>
              <a:latin typeface="黑体" panose="02010609060101010101" pitchFamily="49" charset="-122"/>
              <a:ea typeface="黑体" panose="02010609060101010101" pitchFamily="49" charset="-122"/>
            </a:endParaRPr>
          </a:p>
        </p:txBody>
      </p:sp>
      <p:sp>
        <p:nvSpPr>
          <p:cNvPr id="2" name="墨迹 1"/>
          <p:cNvSpPr/>
          <p:nvPr/>
        </p:nvSpPr>
        <p:spPr bwMode="auto">
          <a:xfrm>
            <a:off x="1409760" y="3330720"/>
            <a:ext cx="6337440" cy="3119040"/>
          </a:xfrm>
          <a:prstGeom prst="rect">
            <a:avLst/>
          </a:prstGeom>
        </p:spPr>
      </p:sp>
    </p:spTree>
  </p:cSld>
  <p:clrMapOvr>
    <a:masterClrMapping/>
  </p:clrMapOvr>
  <mc:AlternateContent xmlns:mc="http://schemas.openxmlformats.org/markup-compatibility/2006">
    <mc:Choice xmlns:p14="http://schemas.microsoft.com/office/powerpoint/2010/main" Requires="p14">
      <p:transition spd="slow" p14:dur="2000" advTm="190074"/>
    </mc:Choice>
    <mc:Fallback>
      <p:transition spd="slow" advTm="19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6"/>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789D18D-76E7-4BA5-A073-9AC8A5654126}" type="slidenum">
              <a:rPr lang="zh-CN" altLang="en-US" sz="1400" smtClean="0"/>
            </a:fld>
            <a:endParaRPr lang="en-US" altLang="zh-CN" sz="1400" smtClean="0"/>
          </a:p>
        </p:txBody>
      </p:sp>
      <p:graphicFrame>
        <p:nvGraphicFramePr>
          <p:cNvPr id="58372" name="Object 3"/>
          <p:cNvGraphicFramePr>
            <a:graphicFrameLocks noGrp="1" noChangeAspect="1"/>
          </p:cNvGraphicFramePr>
          <p:nvPr>
            <p:ph sz="half" idx="2"/>
          </p:nvPr>
        </p:nvGraphicFramePr>
        <p:xfrm>
          <a:off x="1219288" y="914466"/>
          <a:ext cx="7010400" cy="4648200"/>
        </p:xfrm>
        <a:graphic>
          <a:graphicData uri="http://schemas.openxmlformats.org/presentationml/2006/ole">
            <mc:AlternateContent xmlns:mc="http://schemas.openxmlformats.org/markup-compatibility/2006">
              <mc:Choice xmlns:v="urn:schemas-microsoft-com:vml" Requires="v">
                <p:oleObj spid="_x0000_s59407" name="" r:id="rId1" imgW="8048625" imgH="6581775" progId="Paint.Picture">
                  <p:embed/>
                </p:oleObj>
              </mc:Choice>
              <mc:Fallback>
                <p:oleObj name="" r:id="rId1" imgW="8048625" imgH="6581775" progId="Paint.Picture">
                  <p:embed/>
                  <p:pic>
                    <p:nvPicPr>
                      <p:cNvPr id="0" name="图片 59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88" y="914466"/>
                        <a:ext cx="7010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3189"/>
    </mc:Choice>
    <mc:Fallback>
      <p:transition spd="slow" advTm="3189"/>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0BD5914-FF2B-4C29-96A7-4F4F6A543073}" type="slidenum">
              <a:rPr lang="zh-CN" altLang="en-US" sz="1400" smtClean="0"/>
            </a:fld>
            <a:endParaRPr lang="en-US" altLang="zh-CN" sz="1400" smtClean="0"/>
          </a:p>
        </p:txBody>
      </p:sp>
      <p:sp>
        <p:nvSpPr>
          <p:cNvPr id="60419" name="Rectangle 2"/>
          <p:cNvSpPr>
            <a:spLocks noGrp="1" noChangeArrowheads="1"/>
          </p:cNvSpPr>
          <p:nvPr>
            <p:ph type="title"/>
          </p:nvPr>
        </p:nvSpPr>
        <p:spPr>
          <a:xfrm>
            <a:off x="304800" y="0"/>
            <a:ext cx="8229600" cy="1143000"/>
          </a:xfrm>
        </p:spPr>
        <p:txBody>
          <a:bodyPr/>
          <a:lstStyle/>
          <a:p>
            <a:pPr eaLnBrk="1" hangingPunct="1"/>
            <a:r>
              <a:rPr lang="en-US" altLang="zh-CN" smtClean="0">
                <a:solidFill>
                  <a:schemeClr val="tx1"/>
                </a:solidFill>
              </a:rPr>
              <a:t>5.3.1 </a:t>
            </a:r>
            <a:r>
              <a:rPr lang="zh-CN" altLang="en-US" smtClean="0">
                <a:solidFill>
                  <a:schemeClr val="tx1"/>
                </a:solidFill>
              </a:rPr>
              <a:t>体硅</a:t>
            </a:r>
            <a:r>
              <a:rPr lang="en-US" altLang="zh-CN" smtClean="0">
                <a:solidFill>
                  <a:schemeClr val="tx1"/>
                </a:solidFill>
              </a:rPr>
              <a:t>HALO</a:t>
            </a:r>
            <a:r>
              <a:rPr lang="zh-CN" altLang="en-US" smtClean="0">
                <a:solidFill>
                  <a:schemeClr val="tx1"/>
                </a:solidFill>
              </a:rPr>
              <a:t>结构</a:t>
            </a:r>
            <a:endParaRPr lang="zh-CN" altLang="en-US" smtClean="0">
              <a:solidFill>
                <a:schemeClr val="tx1"/>
              </a:solidFill>
            </a:endParaRPr>
          </a:p>
        </p:txBody>
      </p:sp>
      <p:pic>
        <p:nvPicPr>
          <p:cNvPr id="6042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9200" y="1082675"/>
            <a:ext cx="4114800" cy="577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4" descr="20081111210540!MOSFET_junction_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0"/>
            <a:ext cx="46291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46482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34250"/>
    </mc:Choice>
    <mc:Fallback>
      <p:transition spd="slow" advTm="34250"/>
    </mc:Fallback>
  </mc:AlternateContent>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11550</Words>
  <Application>WPS 演示</Application>
  <PresentationFormat>全屏显示(4:3)</PresentationFormat>
  <Paragraphs>972</Paragraphs>
  <Slides>135</Slides>
  <Notes>1</Notes>
  <HiddenSlides>0</HiddenSlides>
  <MMClips>63</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17</vt:i4>
      </vt:variant>
      <vt:variant>
        <vt:lpstr>幻灯片标题</vt:lpstr>
      </vt:variant>
      <vt:variant>
        <vt:i4>135</vt:i4>
      </vt:variant>
    </vt:vector>
  </HeadingPairs>
  <TitlesOfParts>
    <vt:vector size="169" baseType="lpstr">
      <vt:lpstr>Arial</vt:lpstr>
      <vt:lpstr>宋体</vt:lpstr>
      <vt:lpstr>Wingdings</vt:lpstr>
      <vt:lpstr>黑体</vt:lpstr>
      <vt:lpstr>微软雅黑</vt:lpstr>
      <vt:lpstr>Arial Unicode MS</vt:lpstr>
      <vt:lpstr>Calibri</vt:lpstr>
      <vt:lpstr>Times New Roman</vt:lpstr>
      <vt:lpstr>Symbol</vt:lpstr>
      <vt:lpstr>Verdana</vt:lpstr>
      <vt:lpstr>CommonBullets</vt:lpstr>
      <vt:lpstr>Wingdings</vt:lpstr>
      <vt:lpstr>Bradley Hand ITC</vt:lpstr>
      <vt:lpstr>Calibri Light</vt:lpstr>
      <vt:lpstr>Brush Script Std</vt:lpstr>
      <vt:lpstr>Mongolian Baiti</vt:lpstr>
      <vt:lpstr>默认设计模板</vt:lpstr>
      <vt:lpstr>Paint.Picture</vt:lpstr>
      <vt:lpstr>Paint.Picture</vt:lpstr>
      <vt:lpstr>Paint.Picture</vt:lpstr>
      <vt:lpstr>Paint.Picture</vt:lpstr>
      <vt:lpstr>Paint.Picture</vt:lpstr>
      <vt:lpstr>Paint.Picture</vt:lpstr>
      <vt:lpstr>Paint.Picture</vt:lpstr>
      <vt:lpstr>Paint.Picture</vt:lpstr>
      <vt:lpstr>Paint.Picture</vt:lpstr>
      <vt:lpstr>Equation.3</vt:lpstr>
      <vt:lpstr>Equation.3</vt:lpstr>
      <vt:lpstr>Equation.KSEE3</vt:lpstr>
      <vt:lpstr>Equation.3</vt:lpstr>
      <vt:lpstr>Paint.Picture</vt:lpstr>
      <vt:lpstr>Paint.Picture</vt:lpstr>
      <vt:lpstr>Paint.Picture</vt:lpstr>
      <vt:lpstr>Paint.Picture</vt:lpstr>
      <vt:lpstr>纳米尺寸CMOS器件几个相关问题</vt:lpstr>
      <vt:lpstr>Moore’ law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恒定电压等比例缩小 ——恒压（CV）率</vt:lpstr>
      <vt:lpstr>PowerPoint 演示文稿</vt:lpstr>
      <vt:lpstr>PowerPoint 演示文稿</vt:lpstr>
      <vt:lpstr>Physical Limits</vt:lpstr>
      <vt:lpstr>金属引线中的电迁移现象</vt:lpstr>
      <vt:lpstr>PowerPoint 演示文稿</vt:lpstr>
      <vt:lpstr>PowerPoint 演示文稿</vt:lpstr>
      <vt:lpstr>电迁移的物理机制</vt:lpstr>
      <vt:lpstr>改进电迁移的方法</vt:lpstr>
      <vt:lpstr>改进电迁移的方法</vt:lpstr>
      <vt:lpstr>互连引线的时间延迟</vt:lpstr>
      <vt:lpstr>PowerPoint 演示文稿</vt:lpstr>
      <vt:lpstr>PowerPoint 演示文稿</vt:lpstr>
      <vt:lpstr>PowerPoint 演示文稿</vt:lpstr>
      <vt:lpstr>栅氧化层减薄的限制 </vt:lpstr>
      <vt:lpstr>PowerPoint 演示文稿</vt:lpstr>
      <vt:lpstr>PowerPoint 演示文稿</vt:lpstr>
      <vt:lpstr>PowerPoint 演示文稿</vt:lpstr>
      <vt:lpstr>氧化层电压与厚度</vt:lpstr>
      <vt:lpstr>氧化层的隧穿电流对器件性能的影响</vt:lpstr>
      <vt:lpstr>PowerPoint 演示文稿</vt:lpstr>
      <vt:lpstr>PowerPoint 演示文稿</vt:lpstr>
      <vt:lpstr>PowerPoint 演示文稿</vt:lpstr>
      <vt:lpstr>栅电流与氧化层厚度及栅电压的关系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反型层量子化的影响 强反型条件下，反型载流子分布</vt:lpstr>
      <vt:lpstr>多晶硅耗尽及反型层电荷分布的影响</vt:lpstr>
      <vt:lpstr>PowerPoint 演示文稿</vt:lpstr>
      <vt:lpstr>有效氧化层厚度与氧化层物理厚度及多晶硅栅掺杂浓度的影响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2.5 杂质随机分布的影响</vt:lpstr>
      <vt:lpstr>实验研究杂质随机分布对阈值电压的影响</vt:lpstr>
      <vt:lpstr>PowerPoint 演示文稿</vt:lpstr>
      <vt:lpstr>PowerPoint 演示文稿</vt:lpstr>
      <vt:lpstr>PowerPoint 演示文稿</vt:lpstr>
      <vt:lpstr>表面势的变化</vt:lpstr>
      <vt:lpstr>PowerPoint 演示文稿</vt:lpstr>
      <vt:lpstr>PowerPoint 演示文稿</vt:lpstr>
      <vt:lpstr>PowerPoint 演示文稿</vt:lpstr>
      <vt:lpstr>PowerPoint 演示文稿</vt:lpstr>
      <vt:lpstr>栅工程和沟道工程</vt:lpstr>
      <vt:lpstr>PowerPoint 演示文稿</vt:lpstr>
      <vt:lpstr>超薄SiO2薄膜的性质</vt:lpstr>
      <vt:lpstr>超薄SiO2的可靠性</vt:lpstr>
      <vt:lpstr>PowerPoint 演示文稿</vt:lpstr>
      <vt:lpstr>PowerPoint 演示文稿</vt:lpstr>
      <vt:lpstr>PowerPoint 演示文稿</vt:lpstr>
      <vt:lpstr>高介电常数栅介质材料的基本要求</vt:lpstr>
      <vt:lpstr>PowerPoint 演示文稿</vt:lpstr>
      <vt:lpstr>PowerPoint 演示文稿</vt:lpstr>
      <vt:lpstr>CMOS技术中对新型栅电极材料的基本要求</vt:lpstr>
      <vt:lpstr>PowerPoint 演示文稿</vt:lpstr>
      <vt:lpstr>PowerPoint 演示文稿</vt:lpstr>
      <vt:lpstr>PowerPoint 演示文稿</vt:lpstr>
      <vt:lpstr>PowerPoint 演示文稿</vt:lpstr>
      <vt:lpstr>PowerPoint 演示文稿</vt:lpstr>
      <vt:lpstr>PowerPoint 演示文稿</vt:lpstr>
      <vt:lpstr>沟道工程</vt:lpstr>
      <vt:lpstr>纳米CMOS器件的沟道工程</vt:lpstr>
      <vt:lpstr>纵向沟道工程</vt:lpstr>
      <vt:lpstr>外延层厚度／衬底掺杂浓度对阈值电压的影响 </vt:lpstr>
      <vt:lpstr>PowerPoint 演示文稿</vt:lpstr>
      <vt:lpstr>PowerPoint 演示文稿</vt:lpstr>
      <vt:lpstr>PowerPoint 演示文稿</vt:lpstr>
      <vt:lpstr>PowerPoint 演示文稿</vt:lpstr>
      <vt:lpstr>5.3.1 体硅HALO结构</vt:lpstr>
      <vt:lpstr>PowerPoint 演示文稿</vt:lpstr>
      <vt:lpstr>PowerPoint 演示文稿</vt:lpstr>
      <vt:lpstr>PowerPoint 演示文稿</vt:lpstr>
      <vt:lpstr>PowerPoint 演示文稿</vt:lpstr>
      <vt:lpstr>PowerPoint 演示文稿</vt:lpstr>
      <vt:lpstr>PowerPoint 演示文稿</vt:lpstr>
      <vt:lpstr>SOI器件的优势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单轴应变</vt:lpstr>
      <vt:lpstr>工艺诱导应力</vt:lpstr>
      <vt:lpstr>PowerPoint 演示文稿</vt:lpstr>
      <vt:lpstr>STI诱导应力</vt:lpstr>
      <vt:lpstr>应力记忆</vt:lpstr>
      <vt:lpstr>PowerPoint 演示文稿</vt:lpstr>
      <vt:lpstr>Intel’s Strained Silicon on 90nm </vt:lpstr>
      <vt:lpstr>PowerPoint 演示文稿</vt:lpstr>
      <vt:lpstr>That is 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刘雁鸿</cp:lastModifiedBy>
  <cp:revision>158</cp:revision>
  <dcterms:created xsi:type="dcterms:W3CDTF">2012-10-12T01:28:00Z</dcterms:created>
  <dcterms:modified xsi:type="dcterms:W3CDTF">2021-12-19T13:17:18Z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2052-11.1.0.10700</vt:lpwstr>
  </property>
  <property fmtid="{D5CDD505-2E9C-101B-9397-08002B2CF9AE}" pid="4" name="ICV">
    <vt:lpwstr>8C42247085F74BD8BBC294149F5A1A85</vt:lpwstr>
  </property>
</Properties>
</file>